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1"/>
  </p:notesMasterIdLst>
  <p:sldIdLst>
    <p:sldId id="256" r:id="rId2"/>
    <p:sldId id="282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92" r:id="rId13"/>
    <p:sldId id="268" r:id="rId14"/>
    <p:sldId id="301" r:id="rId15"/>
    <p:sldId id="297" r:id="rId16"/>
    <p:sldId id="271" r:id="rId17"/>
    <p:sldId id="272" r:id="rId18"/>
    <p:sldId id="303" r:id="rId19"/>
    <p:sldId id="308" r:id="rId20"/>
    <p:sldId id="273" r:id="rId21"/>
    <p:sldId id="274" r:id="rId22"/>
    <p:sldId id="275" r:id="rId23"/>
    <p:sldId id="276" r:id="rId24"/>
    <p:sldId id="283" r:id="rId25"/>
    <p:sldId id="284" r:id="rId26"/>
    <p:sldId id="285" r:id="rId27"/>
    <p:sldId id="286" r:id="rId28"/>
    <p:sldId id="307" r:id="rId29"/>
    <p:sldId id="299" r:id="rId30"/>
    <p:sldId id="288" r:id="rId31"/>
    <p:sldId id="289" r:id="rId32"/>
    <p:sldId id="290" r:id="rId33"/>
    <p:sldId id="291" r:id="rId34"/>
    <p:sldId id="287" r:id="rId35"/>
    <p:sldId id="279" r:id="rId36"/>
    <p:sldId id="304" r:id="rId37"/>
    <p:sldId id="306" r:id="rId38"/>
    <p:sldId id="280" r:id="rId39"/>
    <p:sldId id="281" r:id="rId40"/>
  </p:sldIdLst>
  <p:sldSz cx="9144000" cy="5143500" type="screen16x9"/>
  <p:notesSz cx="6858000" cy="9144000"/>
  <p:embeddedFontLst>
    <p:embeddedFont>
      <p:font typeface="Roboto" panose="02000000000000000000" pitchFamily="2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89"/>
    <p:restoredTop sz="94694"/>
  </p:normalViewPr>
  <p:slideViewPr>
    <p:cSldViewPr snapToGrid="0">
      <p:cViewPr varScale="1">
        <p:scale>
          <a:sx n="161" d="100"/>
          <a:sy n="161" d="100"/>
        </p:scale>
        <p:origin x="728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 dirty="0"/>
              <a:t>Use keynote/ppt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4962bbebc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4962bbebc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4962bbebc9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4962bbebc9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 dirty="0"/>
              <a:t>Play a video of (e)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4962bbebc9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4962bbebc9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 dirty="0"/>
              <a:t>Play a video of (e)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625792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25578f55d0_4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25578f55d0_4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25578f55d0_4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25578f55d0_4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Zoom-in version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Figure: Original -&gt; downsample -&gt; upsample, show that upsample version is similar to original version in 2D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041934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25578f55d0_4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25578f55d0_4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 dirty="0"/>
              <a:t>Zoom-in version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 dirty="0"/>
              <a:t>Figure: Original -&gt; </a:t>
            </a:r>
            <a:r>
              <a:rPr lang="en-GB" dirty="0" err="1"/>
              <a:t>downsample</a:t>
            </a:r>
            <a:r>
              <a:rPr lang="en-GB" dirty="0"/>
              <a:t> -&gt; </a:t>
            </a:r>
            <a:r>
              <a:rPr lang="en-GB" dirty="0" err="1"/>
              <a:t>upsample</a:t>
            </a:r>
            <a:r>
              <a:rPr lang="en-GB" dirty="0"/>
              <a:t>, show that </a:t>
            </a:r>
            <a:r>
              <a:rPr lang="en-GB" dirty="0" err="1"/>
              <a:t>upsample</a:t>
            </a:r>
            <a:r>
              <a:rPr lang="en-GB" dirty="0"/>
              <a:t> version is similar to original version in 2D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7407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25578f55d0_4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25578f55d0_4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4962bbebc9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4962bbebc9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akes advantages of the discrete</a:t>
            </a:r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structure and the regular division of 3D space, endowing the</a:t>
            </a:r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unorganized point cloud with richer spatial information and spatial</a:t>
            </a:r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correlation among occupied voxels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4962bbebc9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4962bbebc9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188733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V-PCC as 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projection-based coding,</a:t>
            </a:r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is not efficient to deal with sparse point clouds because projecting</a:t>
            </a:r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sparse point clouds to planes will result in serious artifacts along</a:t>
            </a:r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surfaces, degrading the effectiveness and efficiency of 2D compression</a:t>
            </a:r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codecs. Besides, the errors introduced from projection will further degrade the quality of reconstructed point clouds.</a:t>
            </a:r>
          </a:p>
        </p:txBody>
      </p:sp>
    </p:spTree>
    <p:extLst>
      <p:ext uri="{BB962C8B-B14F-4D97-AF65-F5344CB8AC3E}">
        <p14:creationId xmlns:p14="http://schemas.microsoft.com/office/powerpoint/2010/main" val="24806772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GB" b="1" dirty="0"/>
              <a:t>Change the video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GB" b="1" dirty="0"/>
              <a:t>Volumetric videos</a:t>
            </a:r>
            <a:r>
              <a:rPr lang="en-GB" dirty="0"/>
              <a:t> capture actors or subjects in 3D to create holograms that viewers can watch from any conceivable angle</a:t>
            </a:r>
          </a:p>
        </p:txBody>
      </p:sp>
    </p:spTree>
    <p:extLst>
      <p:ext uri="{BB962C8B-B14F-4D97-AF65-F5344CB8AC3E}">
        <p14:creationId xmlns:p14="http://schemas.microsoft.com/office/powerpoint/2010/main" val="32776806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25578f55d0_1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25578f55d0_1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25578f55d0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25578f55d0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25578f55d0_4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25578f55d0_4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25578f55d0_4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25578f55d0_4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 dirty="0"/>
              <a:t>Re-plot, show one by one (animation), step by step.</a:t>
            </a:r>
            <a:endParaRPr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25578f55d0_4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25578f55d0_4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Re-plot, show one by one (animation), step by step.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078594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25578f55d0_4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25578f55d0_4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Re-plot, show one by one (animation), step by step.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64719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25578f55d0_4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25578f55d0_4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Re-plot, show one by one (animation), step by step.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992452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25578f55d0_4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25578f55d0_4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Re-plot, show one by one (animation), step by step.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7112104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25578f55d0_4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25578f55d0_4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 dirty="0"/>
              <a:t>Bitrate and S value.</a:t>
            </a:r>
          </a:p>
        </p:txBody>
      </p:sp>
    </p:spTree>
    <p:extLst>
      <p:ext uri="{BB962C8B-B14F-4D97-AF65-F5344CB8AC3E}">
        <p14:creationId xmlns:p14="http://schemas.microsoft.com/office/powerpoint/2010/main" val="322522450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4962bbebc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4962bbebc9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 dirty="0"/>
              <a:t>Principle: do not show things at once.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66852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25578f55d0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25578f55d0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4962bbebc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4962bbebc9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Principle: do not show things at once.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0329135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4962bbebc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4962bbebc9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Principle: do not show things at once.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8899512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4962bbebc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4962bbebc9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 dirty="0"/>
              <a:t>Principle: do not show things at once.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208715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4962bbebc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4962bbebc9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 dirty="0"/>
              <a:t>Principle: do not show things at once.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523640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4962bbebc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4962bbebc9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 dirty="0"/>
              <a:t>Principle: do not show things at once.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8608032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4962bbebc9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4962bbebc9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 dirty="0"/>
              <a:t>Use keynote/ppt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4147437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4962bbebc9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4962bbebc9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4962bbebc9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4962bbebc9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25578f55d0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25578f55d0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25578f55d0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25578f55d0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25578f55d0_4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25578f55d0_4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5578f55d0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5578f55d0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25578f55d0_4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25578f55d0_4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25578f55d0_4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25578f55d0_4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 rotWithShape="1">
          <a:blip r:embed="rId2">
            <a:alphaModFix/>
          </a:blip>
          <a:srcRect l="9262" t="17398" r="10538" b="18683"/>
          <a:stretch/>
        </p:blipFill>
        <p:spPr>
          <a:xfrm>
            <a:off x="7743425" y="0"/>
            <a:ext cx="1400574" cy="692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1" name="Google Shape;21;p4"/>
          <p:cNvPicPr preferRelativeResize="0"/>
          <p:nvPr/>
        </p:nvPicPr>
        <p:blipFill rotWithShape="1">
          <a:blip r:embed="rId2">
            <a:alphaModFix/>
          </a:blip>
          <a:srcRect l="9262" t="17398" r="10538" b="18683"/>
          <a:stretch/>
        </p:blipFill>
        <p:spPr>
          <a:xfrm>
            <a:off x="7743425" y="0"/>
            <a:ext cx="1400574" cy="692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4" name="Google Shape;34;p7"/>
          <p:cNvPicPr preferRelativeResize="0"/>
          <p:nvPr/>
        </p:nvPicPr>
        <p:blipFill rotWithShape="1">
          <a:blip r:embed="rId2">
            <a:alphaModFix/>
          </a:blip>
          <a:srcRect l="9262" t="17398" r="10538" b="18683"/>
          <a:stretch/>
        </p:blipFill>
        <p:spPr>
          <a:xfrm>
            <a:off x="7743425" y="0"/>
            <a:ext cx="1400574" cy="692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media" Target="../media/media3.mp4"/><Relationship Id="rId7" Type="http://schemas.openxmlformats.org/officeDocument/2006/relationships/image" Target="../media/image12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3.mp4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media" Target="../media/media5.mp4"/><Relationship Id="rId7" Type="http://schemas.openxmlformats.org/officeDocument/2006/relationships/image" Target="../media/image14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5.mp4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4.xml"/><Relationship Id="rId3" Type="http://schemas.microsoft.com/office/2007/relationships/media" Target="../media/media6.mp4"/><Relationship Id="rId7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video" Target="../media/media7.mp4"/><Relationship Id="rId11" Type="http://schemas.openxmlformats.org/officeDocument/2006/relationships/image" Target="../media/image17.png"/><Relationship Id="rId5" Type="http://schemas.microsoft.com/office/2007/relationships/media" Target="../media/media7.mp4"/><Relationship Id="rId10" Type="http://schemas.openxmlformats.org/officeDocument/2006/relationships/image" Target="../media/image16.png"/><Relationship Id="rId4" Type="http://schemas.openxmlformats.org/officeDocument/2006/relationships/video" Target="../media/media6.mp4"/><Relationship Id="rId9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4.mp4"/><Relationship Id="rId7" Type="http://schemas.openxmlformats.org/officeDocument/2006/relationships/image" Target="../media/image16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4.mp4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4.mp4"/><Relationship Id="rId7" Type="http://schemas.openxmlformats.org/officeDocument/2006/relationships/image" Target="../media/image16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4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video" Target="../media/media9.mp4"/><Relationship Id="rId13" Type="http://schemas.openxmlformats.org/officeDocument/2006/relationships/image" Target="../media/image15.png"/><Relationship Id="rId3" Type="http://schemas.microsoft.com/office/2007/relationships/media" Target="../media/media4.mp4"/><Relationship Id="rId7" Type="http://schemas.microsoft.com/office/2007/relationships/media" Target="../media/media9.mp4"/><Relationship Id="rId12" Type="http://schemas.openxmlformats.org/officeDocument/2006/relationships/image" Target="../media/image14.png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video" Target="../media/media5.mp4"/><Relationship Id="rId11" Type="http://schemas.openxmlformats.org/officeDocument/2006/relationships/image" Target="../media/image31.png"/><Relationship Id="rId5" Type="http://schemas.microsoft.com/office/2007/relationships/media" Target="../media/media5.mp4"/><Relationship Id="rId10" Type="http://schemas.openxmlformats.org/officeDocument/2006/relationships/notesSlide" Target="../notesSlides/notesSlide28.xml"/><Relationship Id="rId4" Type="http://schemas.openxmlformats.org/officeDocument/2006/relationships/video" Target="../media/media4.mp4"/><Relationship Id="rId9" Type="http://schemas.openxmlformats.org/officeDocument/2006/relationships/slideLayout" Target="../slideLayouts/slideLayout3.xml"/><Relationship Id="rId14" Type="http://schemas.openxmlformats.org/officeDocument/2006/relationships/image" Target="../media/image3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311708" y="772913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780" b="1" dirty="0"/>
              <a:t>Enabling Low Bit-Rate MPEG V-PCC-encoded Volumetric Video Streaming with 3D Sub-sampling</a:t>
            </a:r>
            <a:endParaRPr sz="3780" b="1" dirty="0"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311700" y="3167263"/>
            <a:ext cx="8520600" cy="21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GB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Yuang Shi, Pranav </a:t>
            </a:r>
            <a:r>
              <a:rPr lang="en-GB" sz="20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Venkatram</a:t>
            </a:r>
            <a:r>
              <a:rPr lang="en-GB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Yifan Ding, Wei Tsang </a:t>
            </a:r>
            <a:r>
              <a:rPr lang="en-GB" sz="20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Oo</a:t>
            </a:r>
            <a:r>
              <a:rPr lang="en-GB" sz="1929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</a:t>
            </a:r>
            <a:endParaRPr sz="2029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endParaRPr sz="1929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endParaRPr sz="1929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GB" sz="1707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School of Computing</a:t>
            </a:r>
            <a:endParaRPr sz="1707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7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National University of Singapore</a:t>
            </a:r>
            <a:endParaRPr dirty="0"/>
          </a:p>
        </p:txBody>
      </p:sp>
      <p:pic>
        <p:nvPicPr>
          <p:cNvPr id="3" name="Picture 2" descr="A red and blue text&#10;&#10;Description automatically generated with low confidence">
            <a:extLst>
              <a:ext uri="{FF2B5EF4-FFF2-40B4-BE49-F238E27FC236}">
                <a16:creationId xmlns:a16="http://schemas.microsoft.com/office/drawing/2014/main" id="{38337E37-ED77-D217-DF40-992B147C9A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2285753" cy="64234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D57E2D-633F-264C-A577-94CD349F45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</a:t>
            </a:fld>
            <a:endParaRPr lang="en-GB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of V-PCC</a:t>
            </a:r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497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The performance of V-PCC is </a:t>
            </a:r>
            <a:r>
              <a:rPr lang="en-GB" b="1" dirty="0"/>
              <a:t>highly dependent on</a:t>
            </a:r>
            <a:r>
              <a:rPr lang="en-GB" dirty="0"/>
              <a:t> the performance of the 2D video codec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State-of-the-art video codecs typically have a </a:t>
            </a:r>
            <a:r>
              <a:rPr lang="en-GB" b="1" dirty="0"/>
              <a:t>bit-rate range</a:t>
            </a:r>
            <a:r>
              <a:rPr lang="en-GB" dirty="0"/>
              <a:t> that they are designed to operate in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0475" y="1077888"/>
            <a:ext cx="5029801" cy="356557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6" name="Google Shape;156;p23"/>
          <p:cNvCxnSpPr>
            <a:stCxn id="157" idx="2"/>
          </p:cNvCxnSpPr>
          <p:nvPr/>
        </p:nvCxnSpPr>
        <p:spPr>
          <a:xfrm>
            <a:off x="5160900" y="1226200"/>
            <a:ext cx="0" cy="3753900"/>
          </a:xfrm>
          <a:prstGeom prst="straightConnector1">
            <a:avLst/>
          </a:prstGeom>
          <a:noFill/>
          <a:ln w="28575" cap="flat" cmpd="sng">
            <a:solidFill>
              <a:srgbClr val="CC0000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57" name="Google Shape;157;p23"/>
          <p:cNvSpPr txBox="1"/>
          <p:nvPr/>
        </p:nvSpPr>
        <p:spPr>
          <a:xfrm>
            <a:off x="4501200" y="795100"/>
            <a:ext cx="1319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0000"/>
                </a:solidFill>
              </a:rPr>
              <a:t>Sharp Drop</a:t>
            </a:r>
            <a:endParaRPr sz="1600" b="1">
              <a:solidFill>
                <a:srgbClr val="FF000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21C729-56BE-E899-CDC3-B2229DC2DCB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10</a:t>
            </a:fld>
            <a:endParaRPr lang="en-GB"/>
          </a:p>
        </p:txBody>
      </p:sp>
      <p:sp>
        <p:nvSpPr>
          <p:cNvPr id="3" name="Google Shape;115;p20">
            <a:extLst>
              <a:ext uri="{FF2B5EF4-FFF2-40B4-BE49-F238E27FC236}">
                <a16:creationId xmlns:a16="http://schemas.microsoft.com/office/drawing/2014/main" id="{F3EC8C4C-6AB5-0A76-1F6C-48CBB1FA679A}"/>
              </a:ext>
            </a:extLst>
          </p:cNvPr>
          <p:cNvSpPr txBox="1"/>
          <p:nvPr/>
        </p:nvSpPr>
        <p:spPr>
          <a:xfrm>
            <a:off x="815400" y="4635175"/>
            <a:ext cx="7513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dirty="0">
                <a:solidFill>
                  <a:srgbClr val="222222"/>
                </a:solidFill>
                <a:highlight>
                  <a:srgbClr val="FFFFFF"/>
                </a:highlight>
              </a:rPr>
              <a:t>Image Source: </a:t>
            </a:r>
            <a:r>
              <a:rPr lang="en-GB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Graziosi</a:t>
            </a:r>
            <a:r>
              <a:rPr lang="en-GB" sz="800" dirty="0">
                <a:solidFill>
                  <a:srgbClr val="222222"/>
                </a:solidFill>
                <a:highlight>
                  <a:srgbClr val="FFFFFF"/>
                </a:highlight>
              </a:rPr>
              <a:t>, D., et al. "An overview of ongoing point cloud compression standardization activities: Video-based (V-PCC) and geometry-based (G-PCC)." </a:t>
            </a:r>
            <a:r>
              <a:rPr lang="en-GB" sz="800" i="1" dirty="0">
                <a:solidFill>
                  <a:srgbClr val="222222"/>
                </a:solidFill>
              </a:rPr>
              <a:t>APSIPA Transactions on Signal and Information Processing</a:t>
            </a:r>
            <a:r>
              <a:rPr lang="en-GB" sz="800" dirty="0">
                <a:solidFill>
                  <a:srgbClr val="222222"/>
                </a:solidFill>
                <a:highlight>
                  <a:srgbClr val="FFFFFF"/>
                </a:highlight>
              </a:rPr>
              <a:t> 9 (2020): e13.</a:t>
            </a:r>
            <a:endParaRPr sz="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of V-PCC</a:t>
            </a:r>
            <a:endParaRPr/>
          </a:p>
        </p:txBody>
      </p:sp>
      <p:sp>
        <p:nvSpPr>
          <p:cNvPr id="163" name="Google Shape;163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525" y="1570912"/>
            <a:ext cx="8938949" cy="20016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369FEE-32F8-90CB-86C8-81E08A426F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11</a:t>
            </a:fld>
            <a:endParaRPr lang="en-GB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" name="Google Shape;163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5" name="video">
            <a:hlinkClick r:id="" action="ppaction://media"/>
            <a:extLst>
              <a:ext uri="{FF2B5EF4-FFF2-40B4-BE49-F238E27FC236}">
                <a16:creationId xmlns:a16="http://schemas.microsoft.com/office/drawing/2014/main" id="{FEC6BA98-A946-4D96-4CCA-C77FC6EFE1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923692" y="772467"/>
            <a:ext cx="2662813" cy="3994220"/>
          </a:xfrm>
          <a:prstGeom prst="rect">
            <a:avLst/>
          </a:prstGeom>
        </p:spPr>
      </p:pic>
      <p:sp>
        <p:nvSpPr>
          <p:cNvPr id="6" name="Google Shape;175;p25">
            <a:extLst>
              <a:ext uri="{FF2B5EF4-FFF2-40B4-BE49-F238E27FC236}">
                <a16:creationId xmlns:a16="http://schemas.microsoft.com/office/drawing/2014/main" id="{8E1A1773-2A5C-F555-0ED6-F63A14FF364D}"/>
              </a:ext>
            </a:extLst>
          </p:cNvPr>
          <p:cNvSpPr txBox="1"/>
          <p:nvPr/>
        </p:nvSpPr>
        <p:spPr>
          <a:xfrm>
            <a:off x="1875072" y="310275"/>
            <a:ext cx="2236158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</a:rPr>
              <a:t>bit-rate = 2.8 Mbps</a:t>
            </a:r>
            <a:endParaRPr sz="1800" b="1" dirty="0">
              <a:solidFill>
                <a:srgbClr val="FF0000"/>
              </a:solidFill>
            </a:endParaRPr>
          </a:p>
        </p:txBody>
      </p:sp>
      <p:pic>
        <p:nvPicPr>
          <p:cNvPr id="16" name="video">
            <a:hlinkClick r:id="" action="ppaction://media"/>
            <a:extLst>
              <a:ext uri="{FF2B5EF4-FFF2-40B4-BE49-F238E27FC236}">
                <a16:creationId xmlns:a16="http://schemas.microsoft.com/office/drawing/2014/main" id="{7B653C04-8668-B3D1-28F9-E717D15F88E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661744" y="772467"/>
            <a:ext cx="2662814" cy="3994221"/>
          </a:xfrm>
          <a:prstGeom prst="rect">
            <a:avLst/>
          </a:prstGeom>
        </p:spPr>
      </p:pic>
      <p:sp>
        <p:nvSpPr>
          <p:cNvPr id="17" name="Google Shape;175;p25">
            <a:extLst>
              <a:ext uri="{FF2B5EF4-FFF2-40B4-BE49-F238E27FC236}">
                <a16:creationId xmlns:a16="http://schemas.microsoft.com/office/drawing/2014/main" id="{7735D3D0-4BAA-C3A6-019C-A0894E5FB4FC}"/>
              </a:ext>
            </a:extLst>
          </p:cNvPr>
          <p:cNvSpPr txBox="1"/>
          <p:nvPr/>
        </p:nvSpPr>
        <p:spPr>
          <a:xfrm>
            <a:off x="5350347" y="310275"/>
            <a:ext cx="2236158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</a:rPr>
              <a:t>bit-rate = 1.8 Mbps</a:t>
            </a:r>
            <a:endParaRPr sz="1800" b="1" dirty="0">
              <a:solidFill>
                <a:srgbClr val="FF000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8BEBD0-A45A-BCFF-3E5B-47793CDA20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3983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1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00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repeatCount="indefinite" fill="remove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">
            <a:hlinkClick r:id="" action="ppaction://media"/>
            <a:extLst>
              <a:ext uri="{FF2B5EF4-FFF2-40B4-BE49-F238E27FC236}">
                <a16:creationId xmlns:a16="http://schemas.microsoft.com/office/drawing/2014/main" id="{8BF61D87-3EE6-734D-3453-FDC7D8D729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b="43749"/>
          <a:stretch/>
        </p:blipFill>
        <p:spPr>
          <a:xfrm>
            <a:off x="2403190" y="1455820"/>
            <a:ext cx="4169475" cy="3518052"/>
          </a:xfrm>
          <a:prstGeom prst="rect">
            <a:avLst/>
          </a:prstGeom>
        </p:spPr>
      </p:pic>
      <p:pic>
        <p:nvPicPr>
          <p:cNvPr id="2" name="video">
            <a:hlinkClick r:id="" action="ppaction://ole?verb=0"/>
            <a:extLst>
              <a:ext uri="{FF2B5EF4-FFF2-40B4-BE49-F238E27FC236}">
                <a16:creationId xmlns:a16="http://schemas.microsoft.com/office/drawing/2014/main" id="{8D4FE540-F2C8-AE87-6E8A-A9FB5DE1332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8"/>
          <a:srcRect t="2" r="13659" b="43746"/>
          <a:stretch/>
        </p:blipFill>
        <p:spPr>
          <a:xfrm>
            <a:off x="-316501" y="1410498"/>
            <a:ext cx="3600000" cy="3518052"/>
          </a:xfrm>
          <a:prstGeom prst="rect">
            <a:avLst/>
          </a:prstGeom>
        </p:spPr>
      </p:pic>
      <p:sp>
        <p:nvSpPr>
          <p:cNvPr id="169" name="Google Shape;16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Our Contribution</a:t>
            </a:r>
            <a:endParaRPr dirty="0"/>
          </a:p>
        </p:txBody>
      </p:sp>
      <p:sp>
        <p:nvSpPr>
          <p:cNvPr id="172" name="Google Shape;172;p25"/>
          <p:cNvSpPr txBox="1">
            <a:spLocks noGrp="1"/>
          </p:cNvSpPr>
          <p:nvPr>
            <p:ph type="body" idx="1"/>
          </p:nvPr>
        </p:nvSpPr>
        <p:spPr>
          <a:xfrm>
            <a:off x="5741934" y="1929261"/>
            <a:ext cx="3010180" cy="18187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600" dirty="0"/>
              <a:t>In this work, we show that it is possible to </a:t>
            </a:r>
            <a:r>
              <a:rPr lang="en-GB" sz="1600" b="1" dirty="0"/>
              <a:t>improve the quality</a:t>
            </a:r>
            <a:r>
              <a:rPr lang="en-GB" sz="1600" dirty="0"/>
              <a:t> of V-PCC encoded point clouds at low bit-rate</a:t>
            </a:r>
            <a:endParaRPr sz="1600" dirty="0"/>
          </a:p>
        </p:txBody>
      </p:sp>
      <p:sp>
        <p:nvSpPr>
          <p:cNvPr id="173" name="Google Shape;173;p25"/>
          <p:cNvSpPr txBox="1"/>
          <p:nvPr/>
        </p:nvSpPr>
        <p:spPr>
          <a:xfrm>
            <a:off x="2358752" y="949060"/>
            <a:ext cx="1629123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chemeClr val="accent1">
                    <a:lumMod val="50000"/>
                  </a:schemeClr>
                </a:solidFill>
              </a:rPr>
              <a:t>same bitrate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chemeClr val="accent1">
                    <a:lumMod val="50000"/>
                  </a:schemeClr>
                </a:solidFill>
              </a:rPr>
              <a:t>better quality</a:t>
            </a:r>
            <a:endParaRPr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4" name="Google Shape;174;p25"/>
          <p:cNvSpPr txBox="1"/>
          <p:nvPr/>
        </p:nvSpPr>
        <p:spPr>
          <a:xfrm>
            <a:off x="1483499" y="950855"/>
            <a:ext cx="80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FF0000"/>
                </a:solidFill>
              </a:rPr>
              <a:t>V-PCC</a:t>
            </a:r>
            <a:endParaRPr b="1" dirty="0">
              <a:solidFill>
                <a:srgbClr val="FF0000"/>
              </a:solidFill>
            </a:endParaRPr>
          </a:p>
        </p:txBody>
      </p:sp>
      <p:sp>
        <p:nvSpPr>
          <p:cNvPr id="175" name="Google Shape;175;p25"/>
          <p:cNvSpPr txBox="1"/>
          <p:nvPr/>
        </p:nvSpPr>
        <p:spPr>
          <a:xfrm>
            <a:off x="3987875" y="950855"/>
            <a:ext cx="123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FF0000"/>
                </a:solidFill>
              </a:rPr>
              <a:t>Our method</a:t>
            </a:r>
            <a:endParaRPr b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7DD4F6-D68D-B25D-011D-DB6CB59235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13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0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>
                <p:cTn id="10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">
            <a:hlinkClick r:id="" action="ppaction://media"/>
            <a:extLst>
              <a:ext uri="{FF2B5EF4-FFF2-40B4-BE49-F238E27FC236}">
                <a16:creationId xmlns:a16="http://schemas.microsoft.com/office/drawing/2014/main" id="{31F939D4-B849-8282-F9A3-05F75CAE23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9"/>
          <a:srcRect t="618" b="53441"/>
          <a:stretch/>
        </p:blipFill>
        <p:spPr>
          <a:xfrm>
            <a:off x="4965687" y="1289017"/>
            <a:ext cx="4634484" cy="3241596"/>
          </a:xfrm>
          <a:prstGeom prst="rect">
            <a:avLst/>
          </a:prstGeom>
        </p:spPr>
      </p:pic>
      <p:sp>
        <p:nvSpPr>
          <p:cNvPr id="180" name="Google Shape;180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Intuitions</a:t>
            </a:r>
            <a:endParaRPr/>
          </a:p>
        </p:txBody>
      </p:sp>
      <p:pic>
        <p:nvPicPr>
          <p:cNvPr id="7" name="downsample_video_pt1">
            <a:hlinkClick r:id="" action="ppaction://media"/>
            <a:extLst>
              <a:ext uri="{FF2B5EF4-FFF2-40B4-BE49-F238E27FC236}">
                <a16:creationId xmlns:a16="http://schemas.microsoft.com/office/drawing/2014/main" id="{E16786AF-CD97-11DA-2731-D20DACBEF04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0"/>
          <a:srcRect t="6741" r="16683" b="52525"/>
          <a:stretch/>
        </p:blipFill>
        <p:spPr>
          <a:xfrm>
            <a:off x="1848874" y="1362613"/>
            <a:ext cx="4320000" cy="3168000"/>
          </a:xfrm>
          <a:prstGeom prst="rect">
            <a:avLst/>
          </a:prstGeom>
        </p:spPr>
      </p:pic>
      <p:pic>
        <p:nvPicPr>
          <p:cNvPr id="6" name="video">
            <a:hlinkClick r:id="" action="ppaction://media"/>
            <a:extLst>
              <a:ext uri="{FF2B5EF4-FFF2-40B4-BE49-F238E27FC236}">
                <a16:creationId xmlns:a16="http://schemas.microsoft.com/office/drawing/2014/main" id="{82EB99FA-4E3D-78FF-D1CD-5AB330359332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1"/>
          <a:srcRect t="-2" r="6595" b="51269"/>
          <a:stretch/>
        </p:blipFill>
        <p:spPr>
          <a:xfrm>
            <a:off x="-848924" y="1290613"/>
            <a:ext cx="4140000" cy="3240000"/>
          </a:xfrm>
          <a:prstGeom prst="rect">
            <a:avLst/>
          </a:prstGeom>
        </p:spPr>
      </p:pic>
      <p:sp>
        <p:nvSpPr>
          <p:cNvPr id="183" name="Google Shape;183;p26"/>
          <p:cNvSpPr txBox="1"/>
          <p:nvPr/>
        </p:nvSpPr>
        <p:spPr>
          <a:xfrm>
            <a:off x="908558" y="901656"/>
            <a:ext cx="1060896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</a:rPr>
              <a:t>Original</a:t>
            </a:r>
            <a:endParaRPr sz="1800" b="1" dirty="0">
              <a:solidFill>
                <a:srgbClr val="FF0000"/>
              </a:solidFill>
            </a:endParaRPr>
          </a:p>
        </p:txBody>
      </p:sp>
      <p:sp>
        <p:nvSpPr>
          <p:cNvPr id="184" name="Google Shape;184;p26"/>
          <p:cNvSpPr txBox="1"/>
          <p:nvPr/>
        </p:nvSpPr>
        <p:spPr>
          <a:xfrm>
            <a:off x="3808519" y="901656"/>
            <a:ext cx="1866763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</a:rPr>
              <a:t>Down-sample</a:t>
            </a:r>
            <a:endParaRPr sz="1800" b="1" dirty="0">
              <a:solidFill>
                <a:srgbClr val="FF0000"/>
              </a:solidFill>
            </a:endParaRPr>
          </a:p>
        </p:txBody>
      </p:sp>
      <p:sp>
        <p:nvSpPr>
          <p:cNvPr id="185" name="Google Shape;185;p26"/>
          <p:cNvSpPr txBox="1"/>
          <p:nvPr/>
        </p:nvSpPr>
        <p:spPr>
          <a:xfrm>
            <a:off x="7020334" y="901535"/>
            <a:ext cx="1443978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FF0000"/>
                </a:solidFill>
              </a:rPr>
              <a:t>Up-sample</a:t>
            </a:r>
            <a:endParaRPr sz="1800" b="1" dirty="0">
              <a:solidFill>
                <a:srgbClr val="FF000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117C88-8397-9EC5-D842-DCB9E1AD7668}"/>
              </a:ext>
            </a:extLst>
          </p:cNvPr>
          <p:cNvSpPr/>
          <p:nvPr/>
        </p:nvSpPr>
        <p:spPr>
          <a:xfrm>
            <a:off x="3090333" y="612887"/>
            <a:ext cx="3078541" cy="41792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F0162E-9868-11B9-CA4D-54BE52A2AA64}"/>
              </a:ext>
            </a:extLst>
          </p:cNvPr>
          <p:cNvSpPr/>
          <p:nvPr/>
        </p:nvSpPr>
        <p:spPr>
          <a:xfrm>
            <a:off x="6168874" y="731375"/>
            <a:ext cx="3180869" cy="41792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9FEE84-8988-FF5E-03A1-B16945812B05}"/>
              </a:ext>
            </a:extLst>
          </p:cNvPr>
          <p:cNvSpPr/>
          <p:nvPr/>
        </p:nvSpPr>
        <p:spPr>
          <a:xfrm>
            <a:off x="0" y="964254"/>
            <a:ext cx="3187789" cy="41792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CED471A-9DD2-D4AB-305F-B702C59B572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7242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0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0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0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7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>
                <p:cTn id="28" repeatCount="indefinite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34" repeatCount="indefinite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downsample_video_pt1">
            <a:hlinkClick r:id="" action="ppaction://media"/>
            <a:extLst>
              <a:ext uri="{FF2B5EF4-FFF2-40B4-BE49-F238E27FC236}">
                <a16:creationId xmlns:a16="http://schemas.microsoft.com/office/drawing/2014/main" id="{9DC15149-525B-B33B-E5FD-A7964A4591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t="6741" r="16683" b="52525"/>
          <a:stretch/>
        </p:blipFill>
        <p:spPr>
          <a:xfrm>
            <a:off x="2608542" y="1942961"/>
            <a:ext cx="2241576" cy="1643822"/>
          </a:xfrm>
          <a:prstGeom prst="rect">
            <a:avLst/>
          </a:prstGeom>
        </p:spPr>
      </p:pic>
      <p:sp>
        <p:nvSpPr>
          <p:cNvPr id="180" name="Google Shape;180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Intuitions</a:t>
            </a:r>
            <a:endParaRPr/>
          </a:p>
        </p:txBody>
      </p:sp>
      <p:sp>
        <p:nvSpPr>
          <p:cNvPr id="181" name="Google Shape;181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853766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600" dirty="0"/>
              <a:t>Exploiting </a:t>
            </a:r>
            <a:r>
              <a:rPr lang="en-GB" sz="1600" b="1" dirty="0"/>
              <a:t>redundant information</a:t>
            </a:r>
            <a:r>
              <a:rPr lang="en-GB" sz="1600" dirty="0"/>
              <a:t> among the points in the 3D domain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endParaRPr lang="en-GB" sz="1600"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/>
              <a:t>Overall, we can obtain </a:t>
            </a:r>
            <a:r>
              <a:rPr lang="en-GB" sz="1600" b="1" dirty="0"/>
              <a:t>better rate-distortion trade-offs</a:t>
            </a:r>
            <a:r>
              <a:rPr lang="en-GB" sz="1600" dirty="0"/>
              <a:t> on the rendered images of the point clouds</a:t>
            </a:r>
          </a:p>
        </p:txBody>
      </p:sp>
      <p:pic>
        <p:nvPicPr>
          <p:cNvPr id="4" name="video">
            <a:hlinkClick r:id="" action="ppaction://media"/>
            <a:extLst>
              <a:ext uri="{FF2B5EF4-FFF2-40B4-BE49-F238E27FC236}">
                <a16:creationId xmlns:a16="http://schemas.microsoft.com/office/drawing/2014/main" id="{684BBBCE-742E-B13A-4027-DF3913DE4CB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8"/>
          <a:srcRect t="618" b="53441"/>
          <a:stretch/>
        </p:blipFill>
        <p:spPr>
          <a:xfrm>
            <a:off x="6642786" y="1931953"/>
            <a:ext cx="2341676" cy="1637888"/>
          </a:xfrm>
          <a:prstGeom prst="rect">
            <a:avLst/>
          </a:prstGeom>
        </p:spPr>
      </p:pic>
      <p:sp>
        <p:nvSpPr>
          <p:cNvPr id="7" name="Google Shape;185;p26">
            <a:extLst>
              <a:ext uri="{FF2B5EF4-FFF2-40B4-BE49-F238E27FC236}">
                <a16:creationId xmlns:a16="http://schemas.microsoft.com/office/drawing/2014/main" id="{9A57BF53-A19F-CEAC-20B2-6934BDF1F8C6}"/>
              </a:ext>
            </a:extLst>
          </p:cNvPr>
          <p:cNvSpPr txBox="1"/>
          <p:nvPr/>
        </p:nvSpPr>
        <p:spPr>
          <a:xfrm>
            <a:off x="7276317" y="1547545"/>
            <a:ext cx="1443978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FF0000"/>
                </a:solidFill>
              </a:rPr>
              <a:t>Up-sample</a:t>
            </a:r>
            <a:endParaRPr b="1" dirty="0">
              <a:solidFill>
                <a:srgbClr val="FF0000"/>
              </a:solidFill>
            </a:endParaRPr>
          </a:p>
        </p:txBody>
      </p:sp>
      <p:sp>
        <p:nvSpPr>
          <p:cNvPr id="9" name="Google Shape;184;p26">
            <a:extLst>
              <a:ext uri="{FF2B5EF4-FFF2-40B4-BE49-F238E27FC236}">
                <a16:creationId xmlns:a16="http://schemas.microsoft.com/office/drawing/2014/main" id="{A9D1A6D0-BDC1-3DA5-65D8-FEC3B5FEDC62}"/>
              </a:ext>
            </a:extLst>
          </p:cNvPr>
          <p:cNvSpPr txBox="1"/>
          <p:nvPr/>
        </p:nvSpPr>
        <p:spPr>
          <a:xfrm>
            <a:off x="3207816" y="1608171"/>
            <a:ext cx="1866763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FF0000"/>
                </a:solidFill>
              </a:rPr>
              <a:t>Down-sample</a:t>
            </a:r>
            <a:endParaRPr b="1" dirty="0">
              <a:solidFill>
                <a:srgbClr val="FF0000"/>
              </a:solidFill>
            </a:endParaRPr>
          </a:p>
        </p:txBody>
      </p:sp>
      <p:cxnSp>
        <p:nvCxnSpPr>
          <p:cNvPr id="10" name="Google Shape;196;p27">
            <a:extLst>
              <a:ext uri="{FF2B5EF4-FFF2-40B4-BE49-F238E27FC236}">
                <a16:creationId xmlns:a16="http://schemas.microsoft.com/office/drawing/2014/main" id="{4F4AAD78-D818-EF4C-DBF7-145379618D60}"/>
              </a:ext>
            </a:extLst>
          </p:cNvPr>
          <p:cNvCxnSpPr/>
          <p:nvPr/>
        </p:nvCxnSpPr>
        <p:spPr>
          <a:xfrm>
            <a:off x="4949761" y="2832329"/>
            <a:ext cx="5391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" name="Google Shape;197;p27">
            <a:extLst>
              <a:ext uri="{FF2B5EF4-FFF2-40B4-BE49-F238E27FC236}">
                <a16:creationId xmlns:a16="http://schemas.microsoft.com/office/drawing/2014/main" id="{1AD4F447-1514-59F8-2E4B-88EEDB2D18D0}"/>
              </a:ext>
            </a:extLst>
          </p:cNvPr>
          <p:cNvSpPr/>
          <p:nvPr/>
        </p:nvSpPr>
        <p:spPr>
          <a:xfrm>
            <a:off x="5531211" y="2545979"/>
            <a:ext cx="8493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V-PCC</a:t>
            </a:r>
            <a:endParaRPr b="1" dirty="0"/>
          </a:p>
        </p:txBody>
      </p:sp>
      <p:cxnSp>
        <p:nvCxnSpPr>
          <p:cNvPr id="12" name="Google Shape;199;p27">
            <a:extLst>
              <a:ext uri="{FF2B5EF4-FFF2-40B4-BE49-F238E27FC236}">
                <a16:creationId xmlns:a16="http://schemas.microsoft.com/office/drawing/2014/main" id="{37610BB9-AABB-B143-17AE-D117DE332191}"/>
              </a:ext>
            </a:extLst>
          </p:cNvPr>
          <p:cNvCxnSpPr/>
          <p:nvPr/>
        </p:nvCxnSpPr>
        <p:spPr>
          <a:xfrm>
            <a:off x="6453536" y="2832329"/>
            <a:ext cx="5160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Google Shape;201;p27">
            <a:extLst>
              <a:ext uri="{FF2B5EF4-FFF2-40B4-BE49-F238E27FC236}">
                <a16:creationId xmlns:a16="http://schemas.microsoft.com/office/drawing/2014/main" id="{5A1E4D93-147C-D49C-0927-4C8787AE5AA4}"/>
              </a:ext>
            </a:extLst>
          </p:cNvPr>
          <p:cNvSpPr txBox="1"/>
          <p:nvPr/>
        </p:nvSpPr>
        <p:spPr>
          <a:xfrm>
            <a:off x="5394786" y="1992404"/>
            <a:ext cx="1248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1"/>
              <a:t>save bit-rate</a:t>
            </a:r>
            <a:endParaRPr i="1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776CAF-5AD2-8AAA-4238-35A9D11C94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6640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05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05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7" repeatCount="indefinite" fill="remove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Pipeline of Our Method</a:t>
            </a:r>
            <a:endParaRPr/>
          </a:p>
        </p:txBody>
      </p:sp>
      <p:pic>
        <p:nvPicPr>
          <p:cNvPr id="207" name="Google Shape;20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6400" y="1017725"/>
            <a:ext cx="6677478" cy="399212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3A5B4E-4082-8383-ADED-6B604CE89C1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16</a:t>
            </a:fld>
            <a:endParaRPr lang="en-GB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Down-sampling</a:t>
            </a:r>
            <a:endParaRPr dirty="0"/>
          </a:p>
        </p:txBody>
      </p:sp>
      <p:sp>
        <p:nvSpPr>
          <p:cNvPr id="213" name="Google Shape;213;p29"/>
          <p:cNvSpPr txBox="1">
            <a:spLocks noGrp="1"/>
          </p:cNvSpPr>
          <p:nvPr>
            <p:ph type="body" idx="1"/>
          </p:nvPr>
        </p:nvSpPr>
        <p:spPr>
          <a:xfrm>
            <a:off x="311701" y="1152475"/>
            <a:ext cx="4781734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Cause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</a:t>
            </a:r>
          </a:p>
          <a:p>
            <a:pPr lvl="1">
              <a:lnSpc>
                <a:spcPct val="150000"/>
              </a:lnSpc>
            </a:pP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Each point is likely to have </a:t>
            </a:r>
            <a:r>
              <a:rPr lang="en-SG" b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similar attributes with its neighbouring</a:t>
            </a:r>
            <a:r>
              <a:rPr lang="en-SG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SG" b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points</a:t>
            </a:r>
            <a:endParaRPr lang="en-SG" dirty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lvl="1">
              <a:lnSpc>
                <a:spcPct val="150000"/>
              </a:lnSpc>
            </a:pP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MPEG point-cloud compression standards require that point cloud coordinates to be </a:t>
            </a:r>
            <a:r>
              <a:rPr lang="en-SG" b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quantized to integer values</a:t>
            </a:r>
            <a:endParaRPr lang="en-SG" dirty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Method: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Voxel down-sampling</a:t>
            </a:r>
          </a:p>
          <a:p>
            <a:pPr lvl="1">
              <a:lnSpc>
                <a:spcPct val="150000"/>
              </a:lnSpc>
            </a:pP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Endowing the</a:t>
            </a:r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unorganized point cloud with richer spatial information and spatial</a:t>
            </a:r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correlation among occupied voxels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5CB9056-1204-7C12-7505-AC62C46942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25"/>
          <a:stretch/>
        </p:blipFill>
        <p:spPr bwMode="auto">
          <a:xfrm>
            <a:off x="5569296" y="3316211"/>
            <a:ext cx="2682744" cy="1349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person in a red dress&#10;&#10;Description automatically generated">
            <a:extLst>
              <a:ext uri="{FF2B5EF4-FFF2-40B4-BE49-F238E27FC236}">
                <a16:creationId xmlns:a16="http://schemas.microsoft.com/office/drawing/2014/main" id="{07A960FE-F21E-C35F-D70C-F919FB1A2C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608" t="11519" r="22973" b="23044"/>
          <a:stretch/>
        </p:blipFill>
        <p:spPr>
          <a:xfrm>
            <a:off x="5184120" y="1152475"/>
            <a:ext cx="1684625" cy="1708200"/>
          </a:xfrm>
          <a:prstGeom prst="rect">
            <a:avLst/>
          </a:prstGeom>
        </p:spPr>
      </p:pic>
      <p:pic>
        <p:nvPicPr>
          <p:cNvPr id="8" name="Picture 7" descr="A close up of a person's arm&#10;&#10;Description automatically generated with medium confidence">
            <a:extLst>
              <a:ext uri="{FF2B5EF4-FFF2-40B4-BE49-F238E27FC236}">
                <a16:creationId xmlns:a16="http://schemas.microsoft.com/office/drawing/2014/main" id="{743F4B6C-3D79-3A0F-95E4-AD5ADEEBC3D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8874" r="37665" b="43784"/>
          <a:stretch/>
        </p:blipFill>
        <p:spPr>
          <a:xfrm>
            <a:off x="7500256" y="1348950"/>
            <a:ext cx="751784" cy="141727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2C05564-8459-D32E-693D-6F4672594CE7}"/>
              </a:ext>
            </a:extLst>
          </p:cNvPr>
          <p:cNvSpPr/>
          <p:nvPr/>
        </p:nvSpPr>
        <p:spPr>
          <a:xfrm>
            <a:off x="6136304" y="1911927"/>
            <a:ext cx="241825" cy="460979"/>
          </a:xfrm>
          <a:prstGeom prst="rect">
            <a:avLst/>
          </a:prstGeom>
          <a:solidFill>
            <a:schemeClr val="accent1">
              <a:alpha val="1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0C6A91C-F472-FF91-E1ED-710EE8B3D4D6}"/>
              </a:ext>
            </a:extLst>
          </p:cNvPr>
          <p:cNvCxnSpPr>
            <a:stCxn id="9" idx="0"/>
          </p:cNvCxnSpPr>
          <p:nvPr/>
        </p:nvCxnSpPr>
        <p:spPr>
          <a:xfrm flipV="1">
            <a:off x="6257217" y="1348950"/>
            <a:ext cx="1243039" cy="56297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CBD07C-9647-CF3D-3DAE-0773A0E4C619}"/>
              </a:ext>
            </a:extLst>
          </p:cNvPr>
          <p:cNvCxnSpPr>
            <a:stCxn id="9" idx="2"/>
          </p:cNvCxnSpPr>
          <p:nvPr/>
        </p:nvCxnSpPr>
        <p:spPr>
          <a:xfrm>
            <a:off x="6257217" y="2372906"/>
            <a:ext cx="1243039" cy="39332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D645508-9A8A-8F00-2142-0CCCDF2EB9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17</a:t>
            </a:fld>
            <a:endParaRPr lang="en-GB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Up-sampling</a:t>
            </a:r>
            <a:endParaRPr dirty="0"/>
          </a:p>
        </p:txBody>
      </p:sp>
      <p:sp>
        <p:nvSpPr>
          <p:cNvPr id="213" name="Google Shape;213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725967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/>
            <a:r>
              <a:rPr lang="en-GB" b="1" dirty="0"/>
              <a:t>Cause:</a:t>
            </a:r>
          </a:p>
          <a:p>
            <a:pPr lvl="1"/>
            <a:r>
              <a:rPr lang="en-GB" dirty="0">
                <a:effectLst/>
                <a:latin typeface="Helvetica" pitchFamily="2" charset="0"/>
              </a:rPr>
              <a:t>Point clouds are </a:t>
            </a:r>
            <a:r>
              <a:rPr lang="en-SG" dirty="0">
                <a:effectLst/>
                <a:latin typeface="Helvetica" pitchFamily="2" charset="0"/>
              </a:rPr>
              <a:t>distributed in a </a:t>
            </a:r>
            <a:r>
              <a:rPr lang="en-SG" b="1" dirty="0">
                <a:effectLst/>
                <a:latin typeface="Helvetica" pitchFamily="2" charset="0"/>
              </a:rPr>
              <a:t>non-uniform manner </a:t>
            </a:r>
            <a:r>
              <a:rPr lang="en-SG" dirty="0">
                <a:effectLst/>
                <a:latin typeface="Helvetica" pitchFamily="2" charset="0"/>
              </a:rPr>
              <a:t>and have </a:t>
            </a:r>
            <a:r>
              <a:rPr lang="en-SG" b="1" dirty="0">
                <a:effectLst/>
                <a:latin typeface="Helvetica" pitchFamily="2" charset="0"/>
              </a:rPr>
              <a:t>noise/outliers</a:t>
            </a:r>
            <a:endParaRPr lang="en-GB" b="1" dirty="0"/>
          </a:p>
          <a:p>
            <a:pPr marL="285750" indent="-285750"/>
            <a:r>
              <a:rPr lang="en-GB" b="1" dirty="0"/>
              <a:t>Method</a:t>
            </a:r>
            <a:r>
              <a:rPr lang="en-GB" dirty="0"/>
              <a:t>:</a:t>
            </a:r>
          </a:p>
          <a:p>
            <a:pPr marL="742950" lvl="1" indent="-285750"/>
            <a:r>
              <a:rPr lang="en-GB" dirty="0"/>
              <a:t>Screened Poisson surface reconstruction (SPSR)</a:t>
            </a:r>
          </a:p>
          <a:p>
            <a:pPr marL="742950" lvl="1" indent="-285750"/>
            <a:r>
              <a:rPr lang="en-SG" dirty="0">
                <a:effectLst/>
                <a:latin typeface="Helvetica" pitchFamily="2" charset="0"/>
              </a:rPr>
              <a:t>SPSR considers </a:t>
            </a:r>
            <a:r>
              <a:rPr lang="en-SG" b="1" dirty="0">
                <a:effectLst/>
                <a:latin typeface="Helvetica" pitchFamily="2" charset="0"/>
              </a:rPr>
              <a:t>all the</a:t>
            </a:r>
            <a:r>
              <a:rPr lang="en-SG" b="1" dirty="0">
                <a:latin typeface="Helvetica" pitchFamily="2" charset="0"/>
              </a:rPr>
              <a:t> </a:t>
            </a:r>
            <a:r>
              <a:rPr lang="en-SG" b="1" dirty="0">
                <a:effectLst/>
                <a:latin typeface="Helvetica" pitchFamily="2" charset="0"/>
              </a:rPr>
              <a:t>points at once</a:t>
            </a:r>
            <a:r>
              <a:rPr lang="en-SG" dirty="0">
                <a:effectLst/>
                <a:latin typeface="Helvetica" pitchFamily="2" charset="0"/>
              </a:rPr>
              <a:t>, without considering heuristic spatial partitioning or</a:t>
            </a:r>
            <a:r>
              <a:rPr lang="en-SG" dirty="0">
                <a:latin typeface="Helvetica" pitchFamily="2" charset="0"/>
              </a:rPr>
              <a:t> </a:t>
            </a:r>
            <a:r>
              <a:rPr lang="en-SG" dirty="0">
                <a:effectLst/>
                <a:latin typeface="Helvetica" pitchFamily="2" charset="0"/>
              </a:rPr>
              <a:t>blending. This property makes SPSR </a:t>
            </a:r>
            <a:r>
              <a:rPr lang="en-SG" b="1" dirty="0">
                <a:effectLst/>
                <a:latin typeface="Helvetica" pitchFamily="2" charset="0"/>
              </a:rPr>
              <a:t>highly resilient to noise.</a:t>
            </a:r>
            <a:endParaRPr lang="en-GB" b="1" dirty="0"/>
          </a:p>
          <a:p>
            <a:pPr marL="285750" indent="-285750">
              <a:spcBef>
                <a:spcPts val="1200"/>
              </a:spcBef>
              <a:spcAft>
                <a:spcPts val="1200"/>
              </a:spcAft>
            </a:pPr>
            <a:endParaRPr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DB1F5C1-CF2F-8614-E92C-50F90D557D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8444" y="1925250"/>
            <a:ext cx="3632356" cy="164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43A89C-522B-E340-B8EE-B1188AED86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08142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DC2FC-FF3F-5FBD-5D91-C1403E2F0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Scaling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0B00A-65E0-5710-2C40-10CE5A007F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4"/>
            <a:ext cx="4683628" cy="3653793"/>
          </a:xfrm>
        </p:spPr>
        <p:txBody>
          <a:bodyPr>
            <a:norm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Cause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</a:t>
            </a:r>
          </a:p>
          <a:p>
            <a:pPr lvl="1"/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V-PCC as 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projection-based coding,</a:t>
            </a:r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is not efficient to deal with </a:t>
            </a:r>
            <a:r>
              <a:rPr lang="en-SG" b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sparse point clouds</a:t>
            </a:r>
          </a:p>
          <a:p>
            <a:pPr lvl="1"/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errors introduced from projection will </a:t>
            </a:r>
            <a:r>
              <a:rPr lang="en-SG" b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further degrade the quality 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of reconstructed point clouds</a:t>
            </a:r>
          </a:p>
          <a:p>
            <a:r>
              <a:rPr lang="en-SG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Method</a:t>
            </a:r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</a:p>
          <a:p>
            <a:pPr lvl="1"/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own-scaling </a:t>
            </a:r>
          </a:p>
          <a:p>
            <a:pPr lvl="1"/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enerate</a:t>
            </a:r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SG" b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dense 3D point clouds 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by resizing the down-sampled point clouds</a:t>
            </a:r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using the centroid of the point cloud as the centre</a:t>
            </a:r>
          </a:p>
        </p:txBody>
      </p:sp>
      <p:pic>
        <p:nvPicPr>
          <p:cNvPr id="4" name="downsample_video_pt1">
            <a:hlinkClick r:id="" action="ppaction://media"/>
            <a:extLst>
              <a:ext uri="{FF2B5EF4-FFF2-40B4-BE49-F238E27FC236}">
                <a16:creationId xmlns:a16="http://schemas.microsoft.com/office/drawing/2014/main" id="{F1DA3448-AAC9-FD84-C6A0-2B5D449110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13021" t="6741" r="16684" b="52525"/>
          <a:stretch/>
        </p:blipFill>
        <p:spPr>
          <a:xfrm>
            <a:off x="5349873" y="277824"/>
            <a:ext cx="1998132" cy="1736730"/>
          </a:xfrm>
          <a:prstGeom prst="rect">
            <a:avLst/>
          </a:prstGeom>
        </p:spPr>
      </p:pic>
      <p:pic>
        <p:nvPicPr>
          <p:cNvPr id="5" name="video">
            <a:hlinkClick r:id="" action="ppaction://media"/>
            <a:extLst>
              <a:ext uri="{FF2B5EF4-FFF2-40B4-BE49-F238E27FC236}">
                <a16:creationId xmlns:a16="http://schemas.microsoft.com/office/drawing/2014/main" id="{11F786CD-2888-D410-E1C3-E5039FFFE5A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8"/>
          <a:srcRect t="618" b="53441"/>
          <a:stretch/>
        </p:blipFill>
        <p:spPr>
          <a:xfrm>
            <a:off x="5855581" y="2685182"/>
            <a:ext cx="1368365" cy="957105"/>
          </a:xfrm>
          <a:prstGeom prst="rect">
            <a:avLst/>
          </a:prstGeom>
        </p:spPr>
      </p:pic>
      <p:sp>
        <p:nvSpPr>
          <p:cNvPr id="6" name="Google Shape;197;p27">
            <a:extLst>
              <a:ext uri="{FF2B5EF4-FFF2-40B4-BE49-F238E27FC236}">
                <a16:creationId xmlns:a16="http://schemas.microsoft.com/office/drawing/2014/main" id="{A5A8AFC2-84BE-CE43-DE9A-36EA53F03AC7}"/>
              </a:ext>
            </a:extLst>
          </p:cNvPr>
          <p:cNvSpPr/>
          <p:nvPr/>
        </p:nvSpPr>
        <p:spPr>
          <a:xfrm>
            <a:off x="6115114" y="4233567"/>
            <a:ext cx="8493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V-PCC</a:t>
            </a:r>
            <a:endParaRPr b="1" dirty="0"/>
          </a:p>
        </p:txBody>
      </p:sp>
      <p:cxnSp>
        <p:nvCxnSpPr>
          <p:cNvPr id="7" name="Google Shape;199;p27">
            <a:extLst>
              <a:ext uri="{FF2B5EF4-FFF2-40B4-BE49-F238E27FC236}">
                <a16:creationId xmlns:a16="http://schemas.microsoft.com/office/drawing/2014/main" id="{8C00A52E-508A-E519-47EE-8388AF1119C7}"/>
              </a:ext>
            </a:extLst>
          </p:cNvPr>
          <p:cNvCxnSpPr>
            <a:cxnSpLocks/>
          </p:cNvCxnSpPr>
          <p:nvPr/>
        </p:nvCxnSpPr>
        <p:spPr>
          <a:xfrm>
            <a:off x="6539763" y="2150596"/>
            <a:ext cx="0" cy="362738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" name="Google Shape;199;p27">
            <a:extLst>
              <a:ext uri="{FF2B5EF4-FFF2-40B4-BE49-F238E27FC236}">
                <a16:creationId xmlns:a16="http://schemas.microsoft.com/office/drawing/2014/main" id="{D3F2E184-2659-1E35-71F5-783B5B1D1BEF}"/>
              </a:ext>
            </a:extLst>
          </p:cNvPr>
          <p:cNvCxnSpPr>
            <a:cxnSpLocks/>
          </p:cNvCxnSpPr>
          <p:nvPr/>
        </p:nvCxnSpPr>
        <p:spPr>
          <a:xfrm>
            <a:off x="6539764" y="3772214"/>
            <a:ext cx="0" cy="362738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DE2E8D5-0049-FF4D-C875-C7651F821FA9}"/>
              </a:ext>
            </a:extLst>
          </p:cNvPr>
          <p:cNvSpPr txBox="1"/>
          <p:nvPr/>
        </p:nvSpPr>
        <p:spPr>
          <a:xfrm>
            <a:off x="6586910" y="2150596"/>
            <a:ext cx="10102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down-scaling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B29703B-76E2-FBE0-2D62-73BEB6B73E8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0240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0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6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1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5C0BD-528F-1B10-1E1F-DF13EE7A5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Volumetric Video</a:t>
            </a:r>
            <a:endParaRPr lang="en-US" dirty="0"/>
          </a:p>
        </p:txBody>
      </p:sp>
      <p:sp>
        <p:nvSpPr>
          <p:cNvPr id="7" name="Google Shape;70;p15">
            <a:extLst>
              <a:ext uri="{FF2B5EF4-FFF2-40B4-BE49-F238E27FC236}">
                <a16:creationId xmlns:a16="http://schemas.microsoft.com/office/drawing/2014/main" id="{ADCA2147-8E60-291A-E25B-10A9BD3FB04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336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b="1" dirty="0"/>
              <a:t>Volumetric videos</a:t>
            </a:r>
            <a:r>
              <a:rPr lang="en-GB" dirty="0"/>
              <a:t> capture actors or subjects in 3D to create holograms that viewers can watch from any conceivable angle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9A19D5E-5DE0-5E8B-CF45-49B31BD361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</a:t>
            </a:fld>
            <a:endParaRPr lang="en-GB"/>
          </a:p>
        </p:txBody>
      </p:sp>
      <p:pic>
        <p:nvPicPr>
          <p:cNvPr id="8" name="My Movie 1">
            <a:hlinkClick r:id="" action="ppaction://media"/>
            <a:extLst>
              <a:ext uri="{FF2B5EF4-FFF2-40B4-BE49-F238E27FC236}">
                <a16:creationId xmlns:a16="http://schemas.microsoft.com/office/drawing/2014/main" id="{1A915018-39D9-ED7C-16F7-B8CC4C585C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24931" r="45533"/>
          <a:stretch/>
        </p:blipFill>
        <p:spPr>
          <a:xfrm>
            <a:off x="4961468" y="338601"/>
            <a:ext cx="2345266" cy="4466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823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8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Experiments</a:t>
            </a:r>
            <a:endParaRPr/>
          </a:p>
        </p:txBody>
      </p:sp>
      <p:sp>
        <p:nvSpPr>
          <p:cNvPr id="219" name="Google Shape;219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Dataset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dirty="0"/>
              <a:t>8i Dataset: (</a:t>
            </a:r>
            <a:r>
              <a:rPr lang="en-GB" dirty="0" err="1"/>
              <a:t>i</a:t>
            </a:r>
            <a:r>
              <a:rPr lang="en-GB" dirty="0"/>
              <a:t>) </a:t>
            </a:r>
            <a:r>
              <a:rPr lang="en-GB" dirty="0" err="1"/>
              <a:t>RedAndBlack</a:t>
            </a:r>
            <a:r>
              <a:rPr lang="en-GB" dirty="0"/>
              <a:t>, (ii) Loot, (iii) Soldier, and (iv) </a:t>
            </a:r>
            <a:r>
              <a:rPr lang="en-GB" dirty="0" err="1"/>
              <a:t>LongDress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Down-sampling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dirty="0"/>
              <a:t>Remain 10% (𝑆 = 0.1), 30% (𝑆 = 0.3), 50% (𝑆 = 0.5), 70% (𝑆 = 0.7) points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Metrics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dirty="0"/>
              <a:t>PSNR (peak signal-to-noise ratio),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dirty="0"/>
              <a:t>SSIM (structural similarity index),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dirty="0"/>
              <a:t>VMAF (video multimethod assessment fusion)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8316B49-7CDD-3C2C-1C2F-57759FE546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20</a:t>
            </a:fld>
            <a:endParaRPr lang="en-GB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0974" y="62925"/>
            <a:ext cx="7562522" cy="1846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2634" y="1703269"/>
            <a:ext cx="7701089" cy="17861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92625" y="3251817"/>
            <a:ext cx="7701100" cy="1846307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1"/>
          <p:cNvSpPr txBox="1"/>
          <p:nvPr/>
        </p:nvSpPr>
        <p:spPr>
          <a:xfrm>
            <a:off x="326875" y="802067"/>
            <a:ext cx="924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PSNR</a:t>
            </a:r>
            <a:endParaRPr b="1"/>
          </a:p>
        </p:txBody>
      </p:sp>
      <p:sp>
        <p:nvSpPr>
          <p:cNvPr id="228" name="Google Shape;228;p31"/>
          <p:cNvSpPr txBox="1"/>
          <p:nvPr/>
        </p:nvSpPr>
        <p:spPr>
          <a:xfrm>
            <a:off x="326875" y="2323957"/>
            <a:ext cx="924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SSIM</a:t>
            </a:r>
            <a:endParaRPr b="1"/>
          </a:p>
        </p:txBody>
      </p:sp>
      <p:sp>
        <p:nvSpPr>
          <p:cNvPr id="229" name="Google Shape;229;p31"/>
          <p:cNvSpPr txBox="1"/>
          <p:nvPr/>
        </p:nvSpPr>
        <p:spPr>
          <a:xfrm>
            <a:off x="326875" y="3678523"/>
            <a:ext cx="924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VMAF</a:t>
            </a:r>
            <a:endParaRPr b="1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BA52B3-7CB0-D4E1-3A3E-F49763A819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21</a:t>
            </a:fld>
            <a:endParaRPr lang="en-GB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2111" y="62934"/>
            <a:ext cx="7458360" cy="18208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5539" y="1680689"/>
            <a:ext cx="7595023" cy="1761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25530" y="3207912"/>
            <a:ext cx="7595034" cy="1820882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2"/>
          <p:cNvSpPr txBox="1"/>
          <p:nvPr/>
        </p:nvSpPr>
        <p:spPr>
          <a:xfrm>
            <a:off x="269725" y="791897"/>
            <a:ext cx="912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PSNR</a:t>
            </a:r>
            <a:endParaRPr b="1"/>
          </a:p>
        </p:txBody>
      </p:sp>
      <p:sp>
        <p:nvSpPr>
          <p:cNvPr id="238" name="Google Shape;238;p32"/>
          <p:cNvSpPr txBox="1"/>
          <p:nvPr/>
        </p:nvSpPr>
        <p:spPr>
          <a:xfrm>
            <a:off x="269725" y="2292829"/>
            <a:ext cx="912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SSIM</a:t>
            </a:r>
            <a:endParaRPr b="1"/>
          </a:p>
        </p:txBody>
      </p:sp>
      <p:sp>
        <p:nvSpPr>
          <p:cNvPr id="239" name="Google Shape;239;p32"/>
          <p:cNvSpPr txBox="1"/>
          <p:nvPr/>
        </p:nvSpPr>
        <p:spPr>
          <a:xfrm>
            <a:off x="269725" y="3628741"/>
            <a:ext cx="912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VMAF</a:t>
            </a:r>
            <a:endParaRPr b="1"/>
          </a:p>
        </p:txBody>
      </p:sp>
      <p:sp>
        <p:nvSpPr>
          <p:cNvPr id="240" name="Google Shape;240;p32"/>
          <p:cNvSpPr/>
          <p:nvPr/>
        </p:nvSpPr>
        <p:spPr>
          <a:xfrm>
            <a:off x="1311998" y="62300"/>
            <a:ext cx="1980300" cy="50811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98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4234A5-7AC8-8A1F-584C-293FDE3710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22</a:t>
            </a:fld>
            <a:endParaRPr lang="en-GB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 –– RedAndBlack</a:t>
            </a:r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00EAB33-7DD2-4900-6D7D-88E3148263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0732" y="1017725"/>
            <a:ext cx="4782536" cy="3981935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9489950-1E7F-C6F3-1A2D-311EECCABB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23</a:t>
            </a:fld>
            <a:endParaRPr lang="en-GB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 –– RedAndBlack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C954EF-9960-527B-50FF-4C0E9F4CF7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0732" y="1017724"/>
            <a:ext cx="4782536" cy="3981935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CD4D3C-0FB7-3B6B-27F5-10BAD45F13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74576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 –– RedAndBlack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F90A88E-49F9-7C4F-51B3-9EA418F2BA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0731" y="1017723"/>
            <a:ext cx="4782537" cy="398193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DEFBDA-D4C8-61AF-848C-DED409199D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9311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 –– RedAndBlack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B2B85CB-3A8C-35F5-B98A-59FB07C05C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0731" y="1017723"/>
            <a:ext cx="4782537" cy="398193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63E7E7-C305-17C6-AB2B-70BB3BAB79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82793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 –– RedAndBlack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40230F-3E49-7033-3170-DA3CD07EB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0731" y="1017722"/>
            <a:ext cx="4782538" cy="398193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6CA698-3258-2622-0D50-87238C0E64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45442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4"/>
          <p:cNvSpPr txBox="1"/>
          <p:nvPr/>
        </p:nvSpPr>
        <p:spPr>
          <a:xfrm>
            <a:off x="852309" y="856387"/>
            <a:ext cx="848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FF0000"/>
                </a:solidFill>
              </a:rPr>
              <a:t>V-PCC</a:t>
            </a:r>
            <a:endParaRPr b="1" dirty="0">
              <a:solidFill>
                <a:srgbClr val="FF0000"/>
              </a:solidFill>
            </a:endParaRPr>
          </a:p>
        </p:txBody>
      </p:sp>
      <p:sp>
        <p:nvSpPr>
          <p:cNvPr id="254" name="Google Shape;254;p34"/>
          <p:cNvSpPr txBox="1"/>
          <p:nvPr/>
        </p:nvSpPr>
        <p:spPr>
          <a:xfrm>
            <a:off x="2737229" y="856387"/>
            <a:ext cx="1245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FF0000"/>
                </a:solidFill>
              </a:rPr>
              <a:t>Our Method</a:t>
            </a:r>
            <a:endParaRPr b="1" dirty="0">
              <a:solidFill>
                <a:srgbClr val="FF0000"/>
              </a:solidFill>
            </a:endParaRPr>
          </a:p>
        </p:txBody>
      </p:sp>
      <p:sp>
        <p:nvSpPr>
          <p:cNvPr id="4" name="Google Shape;253;p34">
            <a:extLst>
              <a:ext uri="{FF2B5EF4-FFF2-40B4-BE49-F238E27FC236}">
                <a16:creationId xmlns:a16="http://schemas.microsoft.com/office/drawing/2014/main" id="{F8374039-C31C-CD5A-0515-1C315508DD2A}"/>
              </a:ext>
            </a:extLst>
          </p:cNvPr>
          <p:cNvSpPr txBox="1"/>
          <p:nvPr/>
        </p:nvSpPr>
        <p:spPr>
          <a:xfrm>
            <a:off x="5426956" y="861567"/>
            <a:ext cx="898866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FF0000"/>
                </a:solidFill>
              </a:rPr>
              <a:t>V-PCC</a:t>
            </a:r>
            <a:endParaRPr b="1" dirty="0">
              <a:solidFill>
                <a:srgbClr val="FF0000"/>
              </a:solidFill>
            </a:endParaRPr>
          </a:p>
        </p:txBody>
      </p:sp>
      <p:sp>
        <p:nvSpPr>
          <p:cNvPr id="5" name="Google Shape;254;p34">
            <a:extLst>
              <a:ext uri="{FF2B5EF4-FFF2-40B4-BE49-F238E27FC236}">
                <a16:creationId xmlns:a16="http://schemas.microsoft.com/office/drawing/2014/main" id="{E570CD18-A0D0-3664-BD9E-34C61487ECC0}"/>
              </a:ext>
            </a:extLst>
          </p:cNvPr>
          <p:cNvSpPr txBox="1"/>
          <p:nvPr/>
        </p:nvSpPr>
        <p:spPr>
          <a:xfrm>
            <a:off x="7323786" y="856508"/>
            <a:ext cx="1289008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FF0000"/>
                </a:solidFill>
              </a:rPr>
              <a:t>Our Method</a:t>
            </a:r>
            <a:endParaRPr b="1" dirty="0">
              <a:solidFill>
                <a:srgbClr val="FF0000"/>
              </a:solidFill>
            </a:endParaRPr>
          </a:p>
        </p:txBody>
      </p:sp>
      <p:pic>
        <p:nvPicPr>
          <p:cNvPr id="7" name="upsample_video">
            <a:hlinkClick r:id="" action="ppaction://media"/>
            <a:extLst>
              <a:ext uri="{FF2B5EF4-FFF2-40B4-BE49-F238E27FC236}">
                <a16:creationId xmlns:a16="http://schemas.microsoft.com/office/drawing/2014/main" id="{2ECD36FF-D108-8865-EA39-E85F421822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1"/>
          <a:srcRect t="1" b="42193"/>
          <a:stretch/>
        </p:blipFill>
        <p:spPr>
          <a:xfrm>
            <a:off x="6169217" y="1310555"/>
            <a:ext cx="3296245" cy="2858210"/>
          </a:xfrm>
          <a:prstGeom prst="rect">
            <a:avLst/>
          </a:prstGeom>
        </p:spPr>
      </p:pic>
      <p:pic>
        <p:nvPicPr>
          <p:cNvPr id="2" name="video">
            <a:hlinkClick r:id="" action="ppaction://media"/>
            <a:extLst>
              <a:ext uri="{FF2B5EF4-FFF2-40B4-BE49-F238E27FC236}">
                <a16:creationId xmlns:a16="http://schemas.microsoft.com/office/drawing/2014/main" id="{6BADA03A-4A37-7177-9AC3-97DAA2640CD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2"/>
          <a:srcRect l="12137" r="5578" b="45312"/>
          <a:stretch/>
        </p:blipFill>
        <p:spPr>
          <a:xfrm>
            <a:off x="2032122" y="1178173"/>
            <a:ext cx="2994997" cy="2985748"/>
          </a:xfrm>
          <a:prstGeom prst="rect">
            <a:avLst/>
          </a:prstGeom>
        </p:spPr>
      </p:pic>
      <p:pic>
        <p:nvPicPr>
          <p:cNvPr id="3" name="video">
            <a:hlinkClick r:id="" action="ppaction://ole?verb=0"/>
            <a:extLst>
              <a:ext uri="{FF2B5EF4-FFF2-40B4-BE49-F238E27FC236}">
                <a16:creationId xmlns:a16="http://schemas.microsoft.com/office/drawing/2014/main" id="{2832B493-FAB9-7B6D-A51D-6411DC6B24D5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3"/>
          <a:srcRect l="16061" t="5" r="13659" b="45307"/>
          <a:stretch/>
        </p:blipFill>
        <p:spPr>
          <a:xfrm>
            <a:off x="10578" y="1178173"/>
            <a:ext cx="2558018" cy="2985748"/>
          </a:xfrm>
          <a:prstGeom prst="rect">
            <a:avLst/>
          </a:prstGeom>
        </p:spPr>
      </p:pic>
      <p:pic>
        <p:nvPicPr>
          <p:cNvPr id="6" name="video">
            <a:hlinkClick r:id="" action="ppaction://media"/>
            <a:extLst>
              <a:ext uri="{FF2B5EF4-FFF2-40B4-BE49-F238E27FC236}">
                <a16:creationId xmlns:a16="http://schemas.microsoft.com/office/drawing/2014/main" id="{B5D367C1-7746-6004-7122-7A727E563D33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 rotWithShape="1">
          <a:blip r:embed="rId14"/>
          <a:srcRect l="18443" r="9089" b="43262"/>
          <a:stretch/>
        </p:blipFill>
        <p:spPr>
          <a:xfrm>
            <a:off x="4590140" y="1358587"/>
            <a:ext cx="2388738" cy="280533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00BAA0D-E93F-44AB-D5C0-B63213BE767B}"/>
              </a:ext>
            </a:extLst>
          </p:cNvPr>
          <p:cNvSpPr txBox="1"/>
          <p:nvPr/>
        </p:nvSpPr>
        <p:spPr>
          <a:xfrm>
            <a:off x="1900609" y="4318582"/>
            <a:ext cx="534278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SG" sz="1050" i="1" dirty="0">
                <a:solidFill>
                  <a:srgbClr val="FF0000"/>
                </a:solidFill>
                <a:latin typeface="Helvetica" pitchFamily="2" charset="0"/>
              </a:rPr>
              <a:t>u</a:t>
            </a:r>
            <a:r>
              <a:rPr lang="en-SG" sz="1050" i="1" dirty="0">
                <a:solidFill>
                  <a:srgbClr val="FF0000"/>
                </a:solidFill>
                <a:effectLst/>
                <a:latin typeface="Helvetica" pitchFamily="2" charset="0"/>
              </a:rPr>
              <a:t>p to</a:t>
            </a:r>
            <a:r>
              <a:rPr lang="en-SG" sz="1600" i="1" dirty="0">
                <a:solidFill>
                  <a:srgbClr val="FF0000"/>
                </a:solidFill>
                <a:effectLst/>
                <a:latin typeface="Helvetica" pitchFamily="2" charset="0"/>
              </a:rPr>
              <a:t> </a:t>
            </a:r>
            <a:r>
              <a:rPr lang="en-SG" sz="2000" b="1" i="1" dirty="0">
                <a:solidFill>
                  <a:srgbClr val="FF0000"/>
                </a:solidFill>
                <a:effectLst/>
                <a:latin typeface="Helvetica" pitchFamily="2" charset="0"/>
              </a:rPr>
              <a:t>2.1 dB </a:t>
            </a:r>
            <a:r>
              <a:rPr lang="en-SG" sz="1600" i="1" dirty="0">
                <a:solidFill>
                  <a:srgbClr val="FF0000"/>
                </a:solidFill>
                <a:effectLst/>
                <a:latin typeface="Helvetica" pitchFamily="2" charset="0"/>
              </a:rPr>
              <a:t>in PSNR</a:t>
            </a:r>
            <a:r>
              <a:rPr lang="en-SG" sz="1600" b="1" i="1" dirty="0">
                <a:solidFill>
                  <a:srgbClr val="FF0000"/>
                </a:solidFill>
                <a:effectLst/>
                <a:latin typeface="Helvetica" pitchFamily="2" charset="0"/>
              </a:rPr>
              <a:t>,</a:t>
            </a:r>
            <a:r>
              <a:rPr lang="en-SG" sz="1600" b="1" i="1" dirty="0">
                <a:solidFill>
                  <a:srgbClr val="FF0000"/>
                </a:solidFill>
                <a:latin typeface="Helvetica" pitchFamily="2" charset="0"/>
              </a:rPr>
              <a:t> </a:t>
            </a:r>
            <a:r>
              <a:rPr lang="en-SG" sz="2000" b="1" i="1" dirty="0">
                <a:solidFill>
                  <a:srgbClr val="FF0000"/>
                </a:solidFill>
                <a:effectLst/>
                <a:latin typeface="Helvetica" pitchFamily="2" charset="0"/>
              </a:rPr>
              <a:t>7.1% </a:t>
            </a:r>
            <a:r>
              <a:rPr lang="en-SG" sz="1600" i="1" dirty="0">
                <a:solidFill>
                  <a:srgbClr val="FF0000"/>
                </a:solidFill>
                <a:effectLst/>
                <a:latin typeface="Helvetica" pitchFamily="2" charset="0"/>
              </a:rPr>
              <a:t>in SSIM</a:t>
            </a:r>
            <a:r>
              <a:rPr lang="en-SG" sz="1600" b="1" i="1" dirty="0">
                <a:solidFill>
                  <a:srgbClr val="FF0000"/>
                </a:solidFill>
                <a:effectLst/>
                <a:latin typeface="Helvetica" pitchFamily="2" charset="0"/>
              </a:rPr>
              <a:t>, </a:t>
            </a:r>
            <a:r>
              <a:rPr lang="en-SG" sz="2000" b="1" i="1" dirty="0">
                <a:solidFill>
                  <a:srgbClr val="FF0000"/>
                </a:solidFill>
                <a:effectLst/>
                <a:latin typeface="Helvetica" pitchFamily="2" charset="0"/>
              </a:rPr>
              <a:t>14.8</a:t>
            </a:r>
            <a:r>
              <a:rPr lang="en-SG" sz="1600" b="1" i="1" dirty="0">
                <a:solidFill>
                  <a:srgbClr val="FF0000"/>
                </a:solidFill>
                <a:effectLst/>
                <a:latin typeface="Helvetica" pitchFamily="2" charset="0"/>
              </a:rPr>
              <a:t> </a:t>
            </a:r>
            <a:r>
              <a:rPr lang="en-SG" sz="1600" i="1" dirty="0">
                <a:solidFill>
                  <a:srgbClr val="FF0000"/>
                </a:solidFill>
                <a:effectLst/>
                <a:latin typeface="Helvetica" pitchFamily="2" charset="0"/>
              </a:rPr>
              <a:t>in VMAF</a:t>
            </a:r>
            <a:endParaRPr lang="en-SG" sz="1600" b="1" i="1" dirty="0">
              <a:solidFill>
                <a:srgbClr val="FF0000"/>
              </a:solidFill>
              <a:effectLst/>
              <a:latin typeface="Helvetica" pitchFamily="2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3A8007C-3996-5F89-988A-D63156C3DF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28</a:t>
            </a:fld>
            <a:endParaRPr lang="en-GB"/>
          </a:p>
        </p:txBody>
      </p:sp>
      <p:sp>
        <p:nvSpPr>
          <p:cNvPr id="10" name="Google Shape;253;p34">
            <a:extLst>
              <a:ext uri="{FF2B5EF4-FFF2-40B4-BE49-F238E27FC236}">
                <a16:creationId xmlns:a16="http://schemas.microsoft.com/office/drawing/2014/main" id="{3B02916B-9FDD-100B-7BEC-156D7CF973FC}"/>
              </a:ext>
            </a:extLst>
          </p:cNvPr>
          <p:cNvSpPr txBox="1"/>
          <p:nvPr/>
        </p:nvSpPr>
        <p:spPr>
          <a:xfrm>
            <a:off x="5333757" y="582666"/>
            <a:ext cx="997964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0070C0"/>
                </a:solidFill>
              </a:rPr>
              <a:t>2.2 Mbps</a:t>
            </a:r>
          </a:p>
        </p:txBody>
      </p:sp>
      <p:sp>
        <p:nvSpPr>
          <p:cNvPr id="11" name="Google Shape;253;p34">
            <a:extLst>
              <a:ext uri="{FF2B5EF4-FFF2-40B4-BE49-F238E27FC236}">
                <a16:creationId xmlns:a16="http://schemas.microsoft.com/office/drawing/2014/main" id="{4A2208D2-E972-BA6A-8E7B-16495DB86059}"/>
              </a:ext>
            </a:extLst>
          </p:cNvPr>
          <p:cNvSpPr txBox="1"/>
          <p:nvPr/>
        </p:nvSpPr>
        <p:spPr>
          <a:xfrm>
            <a:off x="790605" y="563838"/>
            <a:ext cx="997964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0070C0"/>
                </a:solidFill>
              </a:rPr>
              <a:t>4.6 Mbps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36AA6F-EA67-2834-5E7C-413693FFF459}"/>
              </a:ext>
            </a:extLst>
          </p:cNvPr>
          <p:cNvSpPr txBox="1"/>
          <p:nvPr/>
        </p:nvSpPr>
        <p:spPr>
          <a:xfrm>
            <a:off x="2947979" y="609990"/>
            <a:ext cx="76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0070C0"/>
                </a:solidFill>
              </a:rPr>
              <a:t>𝑆 = 0.7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670CE6-F4D1-6C76-BADF-EB421C8C485D}"/>
              </a:ext>
            </a:extLst>
          </p:cNvPr>
          <p:cNvSpPr txBox="1"/>
          <p:nvPr/>
        </p:nvSpPr>
        <p:spPr>
          <a:xfrm>
            <a:off x="7498796" y="637058"/>
            <a:ext cx="76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0070C0"/>
                </a:solidFill>
              </a:rPr>
              <a:t>𝑆 = 0.7</a:t>
            </a:r>
          </a:p>
        </p:txBody>
      </p:sp>
    </p:spTree>
    <p:extLst>
      <p:ext uri="{BB962C8B-B14F-4D97-AF65-F5344CB8AC3E}">
        <p14:creationId xmlns:p14="http://schemas.microsoft.com/office/powerpoint/2010/main" val="3823460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0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0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80000">
                <p:cTn id="18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29" repeatCount="indefinite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30" repeatCount="indefinite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Computational Time</a:t>
            </a: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538968-2CF8-A136-E72C-06ED6A2F67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8938" y="1017725"/>
            <a:ext cx="4846123" cy="395644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68AA1D3-3B4A-67AB-BAB6-1A00FA2486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5762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Point Cloud –– Representation of Volumetric Video</a:t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 l="40387" t="8650" r="40603" b="5446"/>
          <a:stretch/>
        </p:blipFill>
        <p:spPr>
          <a:xfrm>
            <a:off x="1402650" y="873150"/>
            <a:ext cx="1451626" cy="421044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2962275" y="1161050"/>
            <a:ext cx="5802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This frame is a point cloud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Each point consist of </a:t>
            </a:r>
            <a:r>
              <a:rPr lang="en-GB" b="1"/>
              <a:t>position (X,Y,Z), texture (R, G, B) </a:t>
            </a:r>
            <a:endParaRPr sz="1900" b="1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4BFD4A-3656-C3D9-A2A5-143B5327231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</a:t>
            </a:fld>
            <a:endParaRPr lang="en-GB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Computational Time</a:t>
            </a: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17BB1F-58EA-0B8C-A8DA-8745C12DD8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8938" y="1017725"/>
            <a:ext cx="4846124" cy="395644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14B9A6-B9E8-E6DB-5816-13CCCACC7E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20364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Computational Time</a:t>
            </a: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4D6176-4DDE-E0AD-B140-A21C7846BB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8938" y="1017725"/>
            <a:ext cx="4846124" cy="395644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8559C00-F75A-8A81-A313-3813F9668EB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2494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Computational Time</a:t>
            </a: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1D0E19-0D12-A7AF-9F62-B307C0F932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8938" y="1026579"/>
            <a:ext cx="4846123" cy="395644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515592-4527-54CD-138F-63BE949633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94854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Computational Time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1E4FAD4-558F-1123-B1F4-CF8DC6D28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8937" y="1026579"/>
            <a:ext cx="4846123" cy="395644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5EB78E3-757A-9F16-AF6F-A827558940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50552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Computational Time</a:t>
            </a:r>
            <a:endParaRPr/>
          </a:p>
        </p:txBody>
      </p:sp>
      <p:sp>
        <p:nvSpPr>
          <p:cNvPr id="264" name="Google Shape;264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17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Our method is </a:t>
            </a:r>
            <a:r>
              <a:rPr lang="en-GB" b="1" dirty="0"/>
              <a:t>always faster</a:t>
            </a:r>
            <a:r>
              <a:rPr lang="en-GB" dirty="0"/>
              <a:t> than V-PCC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The computational overhead of SPSR is </a:t>
            </a:r>
            <a:r>
              <a:rPr lang="en-GB" b="1" dirty="0"/>
              <a:t>compensated by the computational saving</a:t>
            </a:r>
            <a:r>
              <a:rPr lang="en-GB" dirty="0"/>
              <a:t> due to reduction in number of points in the encoded model</a:t>
            </a:r>
            <a:endParaRPr sz="700" i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266" name="Google Shape;26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3440" y="1152475"/>
            <a:ext cx="4328860" cy="334809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2FCEDEE-9A71-B25E-FF94-2736D17BA9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8038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Conclusion</a:t>
            </a:r>
            <a:endParaRPr dirty="0"/>
          </a:p>
        </p:txBody>
      </p:sp>
      <p:sp>
        <p:nvSpPr>
          <p:cNvPr id="272" name="Google Shape;272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087233" cy="3416400"/>
          </a:xfrm>
          <a:prstGeom prst="rect">
            <a:avLst/>
          </a:prstGeom>
        </p:spPr>
        <p:txBody>
          <a:bodyPr spcFirstLastPara="1" wrap="square" lIns="91425" tIns="91425" rIns="91425" bIns="324000" anchor="t" anchorCtr="0">
            <a:normAutofit/>
          </a:bodyPr>
          <a:lstStyle/>
          <a:p>
            <a:pPr>
              <a:lnSpc>
                <a:spcPct val="150000"/>
              </a:lnSpc>
            </a:pP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MPEG’s V-PCC has demonstrated </a:t>
            </a:r>
            <a:r>
              <a:rPr lang="en-SG" b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superior performance</a:t>
            </a:r>
            <a:endParaRPr lang="en-SG" dirty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However, 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V-PCC reliance on video codec is its </a:t>
            </a:r>
            <a:r>
              <a:rPr lang="en-SG" b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Achilles’ heel</a:t>
            </a:r>
            <a:endParaRPr lang="en-SG" dirty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 show that by combining </a:t>
            </a:r>
            <a:r>
              <a:rPr lang="en-SG" b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geometry-based</a:t>
            </a:r>
            <a:r>
              <a:rPr lang="en-SG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SG" b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processing &amp; 2D video compression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we can improve the</a:t>
            </a:r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2D rendering </a:t>
            </a:r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quality at a low-rate scenario by up to 2.1 dB in PSNR, 7.1% in SSIM, and 14.8 in VMAF</a:t>
            </a:r>
          </a:p>
          <a:p>
            <a:pPr>
              <a:lnSpc>
                <a:spcPct val="150000"/>
              </a:lnSpc>
            </a:pPr>
            <a:endParaRPr lang="en-SG" dirty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n-SG" dirty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n-SG" dirty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1092A0D-18AE-2E05-206B-B106A5DFE3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35</a:t>
            </a:fld>
            <a:endParaRPr lang="en-GB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A0243-C71B-34A8-BE82-25F9824F8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Future Directions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C1BC63-C8EB-74D9-D289-0344D98036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Apply </a:t>
            </a:r>
            <a:r>
              <a:rPr lang="en-SG" b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adaptive down-sampling</a:t>
            </a:r>
            <a:endParaRPr lang="en-SG" i="1" dirty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lvl="1">
              <a:lnSpc>
                <a:spcPct val="150000"/>
              </a:lnSpc>
            </a:pP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lower</a:t>
            </a:r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down-sampling rate on regions of 3D point clouds with more important</a:t>
            </a:r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and intricate geometry information (e.g., the face)</a:t>
            </a:r>
          </a:p>
          <a:p>
            <a:pPr lvl="1">
              <a:lnSpc>
                <a:spcPct val="150000"/>
              </a:lnSpc>
            </a:pP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higher</a:t>
            </a:r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down-sampling rate on regions with smoother surface.</a:t>
            </a:r>
          </a:p>
          <a:p>
            <a:pPr>
              <a:lnSpc>
                <a:spcPct val="150000"/>
              </a:lnSpc>
            </a:pP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Provide </a:t>
            </a:r>
            <a:r>
              <a:rPr lang="en-SG" b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guidance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on how to set the value of 𝑆, the down-sampling</a:t>
            </a:r>
            <a:r>
              <a:rPr lang="en-SG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SG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ratio, for each bit-rate range that we wish to target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20ACAF-92B3-9467-4C65-6F1568169C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50774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311708" y="538646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780" b="1" dirty="0"/>
              <a:t>Thank you!!!</a:t>
            </a:r>
            <a:endParaRPr sz="3780" b="1" dirty="0"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311700" y="3167263"/>
            <a:ext cx="8520600" cy="21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GB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Yuang Shi, Pranav </a:t>
            </a:r>
            <a:r>
              <a:rPr lang="en-GB" sz="20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Venkatram</a:t>
            </a:r>
            <a:r>
              <a:rPr lang="en-GB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Yifan Ding, Wei Tsang </a:t>
            </a:r>
            <a:r>
              <a:rPr lang="en-GB" sz="20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Oo</a:t>
            </a:r>
            <a:r>
              <a:rPr lang="en-GB" sz="1929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</a:t>
            </a:r>
            <a:endParaRPr sz="2029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endParaRPr sz="1929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endParaRPr sz="1929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GB" sz="1707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School of Computing</a:t>
            </a:r>
            <a:endParaRPr sz="1707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7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National University of Singapore</a:t>
            </a:r>
            <a:endParaRPr dirty="0"/>
          </a:p>
        </p:txBody>
      </p:sp>
      <p:pic>
        <p:nvPicPr>
          <p:cNvPr id="3" name="Picture 2" descr="A red and blue text&#10;&#10;Description automatically generated with low confidence">
            <a:extLst>
              <a:ext uri="{FF2B5EF4-FFF2-40B4-BE49-F238E27FC236}">
                <a16:creationId xmlns:a16="http://schemas.microsoft.com/office/drawing/2014/main" id="{38337E37-ED77-D217-DF40-992B147C9A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2285753" cy="64234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902406-6022-57CE-6C23-5C910EFFF9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84499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2D V.S. 3D</a:t>
            </a:r>
            <a:endParaRPr/>
          </a:p>
        </p:txBody>
      </p:sp>
      <p:sp>
        <p:nvSpPr>
          <p:cNvPr id="278" name="Google Shape;278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773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A commonly used approach to encode a 2D video at a lower bitrate is to </a:t>
            </a:r>
            <a:r>
              <a:rPr lang="en-GB" b="1" dirty="0"/>
              <a:t>down scale the 2D frames</a:t>
            </a:r>
            <a:r>
              <a:rPr lang="en-GB" dirty="0"/>
              <a:t> by down-sampling the 2D pixels before encoding.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279" name="Google Shape;27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7300" y="734387"/>
            <a:ext cx="1028888" cy="1128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7293" y="1925130"/>
            <a:ext cx="1028888" cy="11334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59046" y="3134814"/>
            <a:ext cx="1028888" cy="1142214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7"/>
          <p:cNvSpPr txBox="1"/>
          <p:nvPr/>
        </p:nvSpPr>
        <p:spPr>
          <a:xfrm>
            <a:off x="4084988" y="4301950"/>
            <a:ext cx="1377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dirty="0">
                <a:solidFill>
                  <a:schemeClr val="dk1"/>
                </a:solidFill>
              </a:rPr>
              <a:t>packed patches</a:t>
            </a:r>
            <a:endParaRPr sz="1300" dirty="0">
              <a:solidFill>
                <a:schemeClr val="dk1"/>
              </a:solidFill>
            </a:endParaRPr>
          </a:p>
        </p:txBody>
      </p:sp>
      <p:sp>
        <p:nvSpPr>
          <p:cNvPr id="283" name="Google Shape;283;p37"/>
          <p:cNvSpPr txBox="1"/>
          <p:nvPr/>
        </p:nvSpPr>
        <p:spPr>
          <a:xfrm>
            <a:off x="7243500" y="3420725"/>
            <a:ext cx="17412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dirty="0">
                <a:solidFill>
                  <a:schemeClr val="dk1"/>
                </a:solidFill>
              </a:rPr>
              <a:t>2D video encoder, e.g. HEVC / VVC</a:t>
            </a:r>
            <a:endParaRPr dirty="0"/>
          </a:p>
        </p:txBody>
      </p:sp>
      <p:cxnSp>
        <p:nvCxnSpPr>
          <p:cNvPr id="284" name="Google Shape;284;p37"/>
          <p:cNvCxnSpPr/>
          <p:nvPr/>
        </p:nvCxnSpPr>
        <p:spPr>
          <a:xfrm>
            <a:off x="5385791" y="2569488"/>
            <a:ext cx="383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85" name="Google Shape;285;p37"/>
          <p:cNvSpPr/>
          <p:nvPr/>
        </p:nvSpPr>
        <p:spPr>
          <a:xfrm>
            <a:off x="7523550" y="2251175"/>
            <a:ext cx="11811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Video Encoder</a:t>
            </a:r>
            <a:endParaRPr b="1" dirty="0"/>
          </a:p>
        </p:txBody>
      </p:sp>
      <p:pic>
        <p:nvPicPr>
          <p:cNvPr id="286" name="Google Shape;28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0375" y="734387"/>
            <a:ext cx="1028888" cy="1128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0368" y="1925130"/>
            <a:ext cx="1028888" cy="11334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02121" y="3134814"/>
            <a:ext cx="1028888" cy="1142214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37"/>
          <p:cNvSpPr txBox="1"/>
          <p:nvPr/>
        </p:nvSpPr>
        <p:spPr>
          <a:xfrm>
            <a:off x="5728063" y="4301950"/>
            <a:ext cx="13770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 dirty="0">
                <a:solidFill>
                  <a:schemeClr val="dk1"/>
                </a:solidFill>
              </a:rPr>
              <a:t>down-sampled</a:t>
            </a:r>
            <a:r>
              <a:rPr lang="en-GB" sz="1300" dirty="0">
                <a:solidFill>
                  <a:schemeClr val="dk1"/>
                </a:solidFill>
              </a:rPr>
              <a:t> patches</a:t>
            </a:r>
            <a:endParaRPr sz="1300" dirty="0">
              <a:solidFill>
                <a:schemeClr val="dk1"/>
              </a:solidFill>
            </a:endParaRPr>
          </a:p>
        </p:txBody>
      </p:sp>
      <p:cxnSp>
        <p:nvCxnSpPr>
          <p:cNvPr id="290" name="Google Shape;290;p37"/>
          <p:cNvCxnSpPr/>
          <p:nvPr/>
        </p:nvCxnSpPr>
        <p:spPr>
          <a:xfrm>
            <a:off x="7034541" y="2537513"/>
            <a:ext cx="383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DA79FB8-1D42-BE5D-5291-6C51E15872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38</a:t>
            </a:fld>
            <a:endParaRPr lang="en-GB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2D V.S. 3D</a:t>
            </a:r>
            <a:endParaRPr/>
          </a:p>
        </p:txBody>
      </p:sp>
      <p:sp>
        <p:nvSpPr>
          <p:cNvPr id="296" name="Google Shape;296;p3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84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Results show that reduces the quality in </a:t>
            </a:r>
            <a:r>
              <a:rPr lang="en-GB" b="1" dirty="0"/>
              <a:t>3D domain is more effective </a:t>
            </a:r>
            <a:r>
              <a:rPr lang="en-GB" dirty="0"/>
              <a:t>to achieve better 2D quality at low bit-rate.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297" name="Google Shape;297;p38"/>
          <p:cNvPicPr preferRelativeResize="0"/>
          <p:nvPr/>
        </p:nvPicPr>
        <p:blipFill rotWithShape="1">
          <a:blip r:embed="rId3">
            <a:alphaModFix/>
          </a:blip>
          <a:srcRect r="50000"/>
          <a:stretch/>
        </p:blipFill>
        <p:spPr>
          <a:xfrm>
            <a:off x="4260300" y="736650"/>
            <a:ext cx="4572001" cy="212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38"/>
          <p:cNvPicPr preferRelativeResize="0"/>
          <p:nvPr/>
        </p:nvPicPr>
        <p:blipFill rotWithShape="1">
          <a:blip r:embed="rId3">
            <a:alphaModFix/>
          </a:blip>
          <a:srcRect l="50000"/>
          <a:stretch/>
        </p:blipFill>
        <p:spPr>
          <a:xfrm>
            <a:off x="4260301" y="2797550"/>
            <a:ext cx="4572001" cy="2129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FA835D0-6804-32CD-BDF2-4FE0AD443CC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39</a:t>
            </a:fld>
            <a:endParaRPr lang="en-GB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Point Cloud –– Representation of Volumetric Video</a:t>
            </a:r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2962275" y="1161050"/>
            <a:ext cx="5537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This frame is a point cloud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Each point consist of position</a:t>
            </a:r>
            <a:r>
              <a:rPr lang="en-GB" b="1"/>
              <a:t> </a:t>
            </a:r>
            <a:r>
              <a:rPr lang="en-GB"/>
              <a:t>(X,Y,Z), texture (R, G, B) </a:t>
            </a:r>
            <a:endParaRPr b="1"/>
          </a:p>
          <a:p>
            <a:pPr marL="914400" lvl="1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GB" sz="1900" b="1"/>
              <a:t>700K points</a:t>
            </a:r>
            <a:endParaRPr sz="1900" b="1"/>
          </a:p>
          <a:p>
            <a:pPr marL="914400" lvl="1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GB" sz="1900" b="1"/>
              <a:t>18 MB</a:t>
            </a:r>
            <a:endParaRPr sz="19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For a 30 fps volumetric video: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18 MB * 30 fps = </a:t>
            </a:r>
            <a:r>
              <a:rPr lang="en-GB" sz="1900" b="1"/>
              <a:t>540 MBps</a:t>
            </a:r>
            <a:endParaRPr sz="1900" b="1"/>
          </a:p>
        </p:txBody>
      </p:sp>
      <p:pic>
        <p:nvPicPr>
          <p:cNvPr id="85" name="Google Shape;85;p17"/>
          <p:cNvPicPr preferRelativeResize="0"/>
          <p:nvPr/>
        </p:nvPicPr>
        <p:blipFill rotWithShape="1">
          <a:blip r:embed="rId3">
            <a:alphaModFix/>
          </a:blip>
          <a:srcRect l="40387" t="8650" r="40603" b="5446"/>
          <a:stretch/>
        </p:blipFill>
        <p:spPr>
          <a:xfrm>
            <a:off x="1402650" y="873150"/>
            <a:ext cx="1451626" cy="421044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FDB5C4F-9FA5-8697-1C08-92570B44A0B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4</a:t>
            </a:fld>
            <a:endParaRPr lang="en-GB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Volumetric Video Compression</a:t>
            </a:r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MPEG’s Video-based PCC (</a:t>
            </a:r>
            <a:r>
              <a:rPr lang="en-GB" b="1" dirty="0"/>
              <a:t>V-PCC</a:t>
            </a:r>
            <a:r>
              <a:rPr lang="en-GB" dirty="0"/>
              <a:t>) &amp; Geometry-based PCC (</a:t>
            </a:r>
            <a:r>
              <a:rPr lang="en-GB" b="1" dirty="0"/>
              <a:t>G-PCC</a:t>
            </a:r>
            <a:r>
              <a:rPr lang="en-GB" dirty="0"/>
              <a:t>), Google’s </a:t>
            </a:r>
            <a:r>
              <a:rPr lang="en-GB" b="1" dirty="0"/>
              <a:t>Draco</a:t>
            </a:r>
            <a:r>
              <a:rPr lang="en-GB" dirty="0"/>
              <a:t>…</a:t>
            </a:r>
            <a:endParaRPr dirty="0"/>
          </a:p>
        </p:txBody>
      </p:sp>
      <p:sp>
        <p:nvSpPr>
          <p:cNvPr id="92" name="Google Shape;92;p18"/>
          <p:cNvSpPr txBox="1"/>
          <p:nvPr/>
        </p:nvSpPr>
        <p:spPr>
          <a:xfrm>
            <a:off x="951900" y="4703625"/>
            <a:ext cx="7240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222222"/>
                </a:solidFill>
                <a:highlight>
                  <a:srgbClr val="FFFFFF"/>
                </a:highlight>
              </a:rPr>
              <a:t>Figure Source: Yang, Mengyu, et al. "A Comparative Measurement Study of Point Cloud-Based Volumetric Video Codecs." </a:t>
            </a:r>
            <a:r>
              <a:rPr lang="en-GB" sz="800" i="1">
                <a:solidFill>
                  <a:srgbClr val="222222"/>
                </a:solidFill>
              </a:rPr>
              <a:t>IEEE Transactions on Broadcasting</a:t>
            </a:r>
            <a:r>
              <a:rPr lang="en-GB" sz="800">
                <a:solidFill>
                  <a:srgbClr val="222222"/>
                </a:solidFill>
                <a:highlight>
                  <a:srgbClr val="FFFFFF"/>
                </a:highlight>
              </a:rPr>
              <a:t> (2023).</a:t>
            </a:r>
            <a:endParaRPr sz="12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23D502B-511A-6738-33DD-2160B4D890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5</a:t>
            </a:fld>
            <a:endParaRPr lang="en-GB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Volumetric Video Compression</a:t>
            </a:r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MPEG’s Video-based PCC (V-PCC) &amp; Geometry-based PCC (G-PCC), Google’s Draco…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b="1" dirty="0"/>
              <a:t>V-PCC shows great potential</a:t>
            </a:r>
            <a:r>
              <a:rPr lang="en-GB" dirty="0"/>
              <a:t> for the applications of volumetric videos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99" name="Google Shape;99;p19"/>
          <p:cNvPicPr preferRelativeResize="0"/>
          <p:nvPr/>
        </p:nvPicPr>
        <p:blipFill rotWithShape="1">
          <a:blip r:embed="rId3">
            <a:alphaModFix/>
          </a:blip>
          <a:srcRect l="4337"/>
          <a:stretch/>
        </p:blipFill>
        <p:spPr>
          <a:xfrm>
            <a:off x="4436772" y="1002000"/>
            <a:ext cx="4395527" cy="371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/>
          <p:nvPr/>
        </p:nvSpPr>
        <p:spPr>
          <a:xfrm>
            <a:off x="951900" y="4703625"/>
            <a:ext cx="7240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222222"/>
                </a:solidFill>
                <a:highlight>
                  <a:srgbClr val="FFFFFF"/>
                </a:highlight>
              </a:rPr>
              <a:t>Figure Source: Yang, Mengyu, et al. "A Comparative Measurement Study of Point Cloud-Based Volumetric Video Codecs." </a:t>
            </a:r>
            <a:r>
              <a:rPr lang="en-GB" sz="800" i="1">
                <a:solidFill>
                  <a:srgbClr val="222222"/>
                </a:solidFill>
              </a:rPr>
              <a:t>IEEE Transactions on Broadcasting</a:t>
            </a:r>
            <a:r>
              <a:rPr lang="en-GB" sz="800">
                <a:solidFill>
                  <a:srgbClr val="222222"/>
                </a:solidFill>
                <a:highlight>
                  <a:srgbClr val="FFFFFF"/>
                </a:highlight>
              </a:rPr>
              <a:t> (2023).</a:t>
            </a:r>
            <a:endParaRPr sz="12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17B7055-8405-60E6-E13D-062767D784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6</a:t>
            </a:fld>
            <a:endParaRPr lang="en-GB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MPEG’s V-PCC</a:t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 rotWithShape="1">
          <a:blip r:embed="rId3">
            <a:alphaModFix/>
          </a:blip>
          <a:srcRect l="2368" t="4999" r="69562" b="3609"/>
          <a:stretch/>
        </p:blipFill>
        <p:spPr>
          <a:xfrm>
            <a:off x="904675" y="1180600"/>
            <a:ext cx="1985874" cy="278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 rotWithShape="1">
          <a:blip r:embed="rId3">
            <a:alphaModFix/>
          </a:blip>
          <a:srcRect l="35797" t="4301" r="48235" b="3200"/>
          <a:stretch/>
        </p:blipFill>
        <p:spPr>
          <a:xfrm>
            <a:off x="4767225" y="1098925"/>
            <a:ext cx="971025" cy="2420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8" name="Google Shape;108;p20"/>
          <p:cNvCxnSpPr/>
          <p:nvPr/>
        </p:nvCxnSpPr>
        <p:spPr>
          <a:xfrm rot="10800000" flipH="1">
            <a:off x="3220425" y="2309225"/>
            <a:ext cx="1318200" cy="3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09" name="Google Shape;109;p20"/>
          <p:cNvPicPr preferRelativeResize="0"/>
          <p:nvPr/>
        </p:nvPicPr>
        <p:blipFill rotWithShape="1">
          <a:blip r:embed="rId3">
            <a:alphaModFix/>
          </a:blip>
          <a:srcRect l="60181" t="5043" r="24637" b="3757"/>
          <a:stretch/>
        </p:blipFill>
        <p:spPr>
          <a:xfrm>
            <a:off x="6007000" y="1132850"/>
            <a:ext cx="923175" cy="2386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/>
          <p:nvPr/>
        </p:nvSpPr>
        <p:spPr>
          <a:xfrm>
            <a:off x="3102393" y="1909025"/>
            <a:ext cx="1630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Patch Generation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1" name="Google Shape;111;p20"/>
          <p:cNvPicPr preferRelativeResize="0"/>
          <p:nvPr/>
        </p:nvPicPr>
        <p:blipFill rotWithShape="1">
          <a:blip r:embed="rId3">
            <a:alphaModFix/>
          </a:blip>
          <a:srcRect l="83323" t="4395" r="2100" b="4404"/>
          <a:stretch/>
        </p:blipFill>
        <p:spPr>
          <a:xfrm>
            <a:off x="7198925" y="1083677"/>
            <a:ext cx="923175" cy="2485623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 txBox="1"/>
          <p:nvPr/>
        </p:nvSpPr>
        <p:spPr>
          <a:xfrm>
            <a:off x="4538625" y="3600725"/>
            <a:ext cx="1432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Occupancy Map</a:t>
            </a:r>
            <a:endParaRPr sz="1200"/>
          </a:p>
        </p:txBody>
      </p:sp>
      <p:sp>
        <p:nvSpPr>
          <p:cNvPr id="113" name="Google Shape;113;p20"/>
          <p:cNvSpPr txBox="1"/>
          <p:nvPr/>
        </p:nvSpPr>
        <p:spPr>
          <a:xfrm>
            <a:off x="5800650" y="3600725"/>
            <a:ext cx="1432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Geometry Map</a:t>
            </a:r>
            <a:endParaRPr sz="1200"/>
          </a:p>
        </p:txBody>
      </p:sp>
      <p:sp>
        <p:nvSpPr>
          <p:cNvPr id="114" name="Google Shape;114;p20"/>
          <p:cNvSpPr txBox="1"/>
          <p:nvPr/>
        </p:nvSpPr>
        <p:spPr>
          <a:xfrm>
            <a:off x="7004850" y="3600725"/>
            <a:ext cx="1432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Attribute Map</a:t>
            </a:r>
            <a:endParaRPr sz="1200"/>
          </a:p>
        </p:txBody>
      </p:sp>
      <p:sp>
        <p:nvSpPr>
          <p:cNvPr id="115" name="Google Shape;115;p20"/>
          <p:cNvSpPr txBox="1"/>
          <p:nvPr/>
        </p:nvSpPr>
        <p:spPr>
          <a:xfrm>
            <a:off x="815400" y="4635175"/>
            <a:ext cx="7513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dirty="0">
                <a:solidFill>
                  <a:srgbClr val="222222"/>
                </a:solidFill>
                <a:highlight>
                  <a:srgbClr val="FFFFFF"/>
                </a:highlight>
              </a:rPr>
              <a:t>Image Source: </a:t>
            </a:r>
            <a:r>
              <a:rPr lang="en-GB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Graziosi</a:t>
            </a:r>
            <a:r>
              <a:rPr lang="en-GB" sz="800" dirty="0">
                <a:solidFill>
                  <a:srgbClr val="222222"/>
                </a:solidFill>
                <a:highlight>
                  <a:srgbClr val="FFFFFF"/>
                </a:highlight>
              </a:rPr>
              <a:t>, D., et al. "An overview of ongoing point cloud compression standardization activities: Video-based (V-PCC) and geometry-based (G-PCC)." </a:t>
            </a:r>
            <a:r>
              <a:rPr lang="en-GB" sz="800" i="1" dirty="0">
                <a:solidFill>
                  <a:srgbClr val="222222"/>
                </a:solidFill>
              </a:rPr>
              <a:t>APSIPA Transactions on Signal and Information Processing</a:t>
            </a:r>
            <a:r>
              <a:rPr lang="en-GB" sz="800" dirty="0">
                <a:solidFill>
                  <a:srgbClr val="222222"/>
                </a:solidFill>
                <a:highlight>
                  <a:srgbClr val="FFFFFF"/>
                </a:highlight>
              </a:rPr>
              <a:t> 9 (2020): e13.</a:t>
            </a:r>
            <a:endParaRPr sz="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22EA46-849A-7B16-4A7D-3154C38F3C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</a:t>
            </a:fld>
            <a:endParaRPr lang="en-GB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MPEG’s V-PCC</a:t>
            </a:r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 rotWithShape="1">
          <a:blip r:embed="rId3">
            <a:alphaModFix/>
          </a:blip>
          <a:srcRect l="35797" t="4301" r="48235" b="3200"/>
          <a:stretch/>
        </p:blipFill>
        <p:spPr>
          <a:xfrm>
            <a:off x="532275" y="1908327"/>
            <a:ext cx="629990" cy="157045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2" name="Google Shape;122;p21"/>
          <p:cNvCxnSpPr/>
          <p:nvPr/>
        </p:nvCxnSpPr>
        <p:spPr>
          <a:xfrm>
            <a:off x="3344175" y="2602325"/>
            <a:ext cx="10473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23" name="Google Shape;123;p21"/>
          <p:cNvPicPr preferRelativeResize="0"/>
          <p:nvPr/>
        </p:nvPicPr>
        <p:blipFill rotWithShape="1">
          <a:blip r:embed="rId3">
            <a:alphaModFix/>
          </a:blip>
          <a:srcRect l="60181" t="5043" r="24637" b="3757"/>
          <a:stretch/>
        </p:blipFill>
        <p:spPr>
          <a:xfrm>
            <a:off x="1484941" y="1930337"/>
            <a:ext cx="598947" cy="15484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1"/>
          <p:cNvPicPr preferRelativeResize="0"/>
          <p:nvPr/>
        </p:nvPicPr>
        <p:blipFill rotWithShape="1">
          <a:blip r:embed="rId3">
            <a:alphaModFix/>
          </a:blip>
          <a:srcRect l="83323" t="4395" r="2100" b="4404"/>
          <a:stretch/>
        </p:blipFill>
        <p:spPr>
          <a:xfrm>
            <a:off x="2406562" y="1962630"/>
            <a:ext cx="575104" cy="1548443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1"/>
          <p:cNvSpPr txBox="1"/>
          <p:nvPr/>
        </p:nvSpPr>
        <p:spPr>
          <a:xfrm>
            <a:off x="193575" y="3578100"/>
            <a:ext cx="1432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</a:rPr>
              <a:t>Occupancy Map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26" name="Google Shape;126;p21"/>
          <p:cNvSpPr txBox="1"/>
          <p:nvPr/>
        </p:nvSpPr>
        <p:spPr>
          <a:xfrm>
            <a:off x="1174700" y="3578100"/>
            <a:ext cx="1432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</a:rPr>
              <a:t>Geometry Map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27" name="Google Shape;127;p21"/>
          <p:cNvSpPr txBox="1"/>
          <p:nvPr/>
        </p:nvSpPr>
        <p:spPr>
          <a:xfrm>
            <a:off x="2122613" y="3578100"/>
            <a:ext cx="1432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</a:rPr>
              <a:t>Attribute Map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128" name="Google Shape;12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7975" y="725812"/>
            <a:ext cx="1028888" cy="1128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97968" y="1916555"/>
            <a:ext cx="1028888" cy="11334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99721" y="3126239"/>
            <a:ext cx="1028888" cy="1142214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1"/>
          <p:cNvSpPr txBox="1"/>
          <p:nvPr/>
        </p:nvSpPr>
        <p:spPr>
          <a:xfrm>
            <a:off x="4425663" y="4293375"/>
            <a:ext cx="1377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</a:rPr>
              <a:t>packed patches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132" name="Google Shape;132;p21"/>
          <p:cNvSpPr txBox="1"/>
          <p:nvPr/>
        </p:nvSpPr>
        <p:spPr>
          <a:xfrm>
            <a:off x="6298975" y="3454950"/>
            <a:ext cx="17412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</a:rPr>
              <a:t>2D video encoder, e.g. HEVC / VVC</a:t>
            </a:r>
            <a:endParaRPr/>
          </a:p>
        </p:txBody>
      </p:sp>
      <p:cxnSp>
        <p:nvCxnSpPr>
          <p:cNvPr id="133" name="Google Shape;133;p21"/>
          <p:cNvCxnSpPr/>
          <p:nvPr/>
        </p:nvCxnSpPr>
        <p:spPr>
          <a:xfrm>
            <a:off x="5747391" y="2602338"/>
            <a:ext cx="611400" cy="4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34" name="Google Shape;134;p21"/>
          <p:cNvPicPr preferRelativeResize="0"/>
          <p:nvPr/>
        </p:nvPicPr>
        <p:blipFill rotWithShape="1">
          <a:blip r:embed="rId3">
            <a:alphaModFix/>
          </a:blip>
          <a:srcRect l="35797" t="4301" r="48235" b="3200"/>
          <a:stretch/>
        </p:blipFill>
        <p:spPr>
          <a:xfrm>
            <a:off x="604637" y="1836192"/>
            <a:ext cx="629990" cy="1570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1"/>
          <p:cNvPicPr preferRelativeResize="0"/>
          <p:nvPr/>
        </p:nvPicPr>
        <p:blipFill rotWithShape="1">
          <a:blip r:embed="rId3">
            <a:alphaModFix/>
          </a:blip>
          <a:srcRect l="35797" t="4301" r="48235" b="3200"/>
          <a:stretch/>
        </p:blipFill>
        <p:spPr>
          <a:xfrm>
            <a:off x="692273" y="1698073"/>
            <a:ext cx="629990" cy="1570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1"/>
          <p:cNvPicPr preferRelativeResize="0"/>
          <p:nvPr/>
        </p:nvPicPr>
        <p:blipFill rotWithShape="1">
          <a:blip r:embed="rId3">
            <a:alphaModFix/>
          </a:blip>
          <a:srcRect l="60181" t="5043" r="24637" b="3757"/>
          <a:stretch/>
        </p:blipFill>
        <p:spPr>
          <a:xfrm>
            <a:off x="1564929" y="1847196"/>
            <a:ext cx="598947" cy="15484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1"/>
          <p:cNvPicPr preferRelativeResize="0"/>
          <p:nvPr/>
        </p:nvPicPr>
        <p:blipFill rotWithShape="1">
          <a:blip r:embed="rId3">
            <a:alphaModFix/>
          </a:blip>
          <a:srcRect l="60181" t="5043" r="24637" b="3757"/>
          <a:stretch/>
        </p:blipFill>
        <p:spPr>
          <a:xfrm>
            <a:off x="1677513" y="1698081"/>
            <a:ext cx="598947" cy="15484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1"/>
          <p:cNvPicPr preferRelativeResize="0"/>
          <p:nvPr/>
        </p:nvPicPr>
        <p:blipFill rotWithShape="1">
          <a:blip r:embed="rId3">
            <a:alphaModFix/>
          </a:blip>
          <a:srcRect l="83323" t="4395" r="2100" b="4404"/>
          <a:stretch/>
        </p:blipFill>
        <p:spPr>
          <a:xfrm>
            <a:off x="2494198" y="1847195"/>
            <a:ext cx="575104" cy="15484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1"/>
          <p:cNvPicPr preferRelativeResize="0"/>
          <p:nvPr/>
        </p:nvPicPr>
        <p:blipFill rotWithShape="1">
          <a:blip r:embed="rId3">
            <a:alphaModFix/>
          </a:blip>
          <a:srcRect l="83323" t="4395" r="2100" b="4404"/>
          <a:stretch/>
        </p:blipFill>
        <p:spPr>
          <a:xfrm>
            <a:off x="2592572" y="1698090"/>
            <a:ext cx="575104" cy="1548443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1"/>
          <p:cNvSpPr/>
          <p:nvPr/>
        </p:nvSpPr>
        <p:spPr>
          <a:xfrm>
            <a:off x="6579025" y="2285400"/>
            <a:ext cx="11811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Video Encoder</a:t>
            </a:r>
            <a:endParaRPr b="1"/>
          </a:p>
        </p:txBody>
      </p:sp>
      <p:sp>
        <p:nvSpPr>
          <p:cNvPr id="141" name="Google Shape;141;p21"/>
          <p:cNvSpPr txBox="1"/>
          <p:nvPr/>
        </p:nvSpPr>
        <p:spPr>
          <a:xfrm>
            <a:off x="3161591" y="2136025"/>
            <a:ext cx="1432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Patch Packing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12758F-2CBE-0E91-C49D-4117684C3DE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8</a:t>
            </a:fld>
            <a:endParaRPr lang="en-GB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of V-PCC</a:t>
            </a:r>
            <a:endParaRPr/>
          </a:p>
        </p:txBody>
      </p:sp>
      <p:sp>
        <p:nvSpPr>
          <p:cNvPr id="147" name="Google Shape;147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497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The performance of V-PCC is </a:t>
            </a:r>
            <a:r>
              <a:rPr lang="en-GB" b="1" dirty="0"/>
              <a:t>highly dependent on</a:t>
            </a:r>
            <a:r>
              <a:rPr lang="en-GB" dirty="0"/>
              <a:t> the performance of the 2D video codec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State-of-the-art video codecs typically have a </a:t>
            </a:r>
            <a:r>
              <a:rPr lang="en-GB" b="1" dirty="0"/>
              <a:t>bit-rate range</a:t>
            </a:r>
            <a:r>
              <a:rPr lang="en-GB" dirty="0"/>
              <a:t> that they are designed to operate in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48" name="Google Shape;14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0475" y="1077888"/>
            <a:ext cx="5029801" cy="356557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7009EE-8FF5-6314-D5C8-971A9EBC860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9</a:t>
            </a:fld>
            <a:endParaRPr lang="en-GB"/>
          </a:p>
        </p:txBody>
      </p:sp>
      <p:sp>
        <p:nvSpPr>
          <p:cNvPr id="3" name="Google Shape;115;p20">
            <a:extLst>
              <a:ext uri="{FF2B5EF4-FFF2-40B4-BE49-F238E27FC236}">
                <a16:creationId xmlns:a16="http://schemas.microsoft.com/office/drawing/2014/main" id="{1073CC2E-87B5-980E-C744-9B50B107653B}"/>
              </a:ext>
            </a:extLst>
          </p:cNvPr>
          <p:cNvSpPr txBox="1"/>
          <p:nvPr/>
        </p:nvSpPr>
        <p:spPr>
          <a:xfrm>
            <a:off x="815400" y="4635175"/>
            <a:ext cx="7513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dirty="0">
                <a:solidFill>
                  <a:srgbClr val="222222"/>
                </a:solidFill>
                <a:highlight>
                  <a:srgbClr val="FFFFFF"/>
                </a:highlight>
              </a:rPr>
              <a:t>Image Source: </a:t>
            </a:r>
            <a:r>
              <a:rPr lang="en-GB" sz="800" dirty="0" err="1">
                <a:solidFill>
                  <a:srgbClr val="222222"/>
                </a:solidFill>
                <a:highlight>
                  <a:srgbClr val="FFFFFF"/>
                </a:highlight>
              </a:rPr>
              <a:t>Graziosi</a:t>
            </a:r>
            <a:r>
              <a:rPr lang="en-GB" sz="800" dirty="0">
                <a:solidFill>
                  <a:srgbClr val="222222"/>
                </a:solidFill>
                <a:highlight>
                  <a:srgbClr val="FFFFFF"/>
                </a:highlight>
              </a:rPr>
              <a:t>, D., et al. "An overview of ongoing point cloud compression standardization activities: Video-based (V-PCC) and geometry-based (G-PCC)." </a:t>
            </a:r>
            <a:r>
              <a:rPr lang="en-GB" sz="800" i="1" dirty="0">
                <a:solidFill>
                  <a:srgbClr val="222222"/>
                </a:solidFill>
              </a:rPr>
              <a:t>APSIPA Transactions on Signal and Information Processing</a:t>
            </a:r>
            <a:r>
              <a:rPr lang="en-GB" sz="800" dirty="0">
                <a:solidFill>
                  <a:srgbClr val="222222"/>
                </a:solidFill>
                <a:highlight>
                  <a:srgbClr val="FFFFFF"/>
                </a:highlight>
              </a:rPr>
              <a:t> 9 (2020): e13.</a:t>
            </a:r>
            <a:endParaRPr sz="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1884</TotalTime>
  <Words>1435</Words>
  <Application>Microsoft Macintosh PowerPoint</Application>
  <PresentationFormat>On-screen Show (16:9)</PresentationFormat>
  <Paragraphs>217</Paragraphs>
  <Slides>39</Slides>
  <Notes>38</Notes>
  <HiddenSlides>2</HiddenSlides>
  <MMClips>16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Roboto</vt:lpstr>
      <vt:lpstr>Arial</vt:lpstr>
      <vt:lpstr>Helvetica</vt:lpstr>
      <vt:lpstr>Simple Light</vt:lpstr>
      <vt:lpstr>Enabling Low Bit-Rate MPEG V-PCC-encoded Volumetric Video Streaming with 3D Sub-sampling</vt:lpstr>
      <vt:lpstr>Volumetric Video</vt:lpstr>
      <vt:lpstr>Point Cloud –– Representation of Volumetric Video</vt:lpstr>
      <vt:lpstr>Point Cloud –– Representation of Volumetric Video</vt:lpstr>
      <vt:lpstr>Volumetric Video Compression</vt:lpstr>
      <vt:lpstr>Volumetric Video Compression</vt:lpstr>
      <vt:lpstr>MPEG’s V-PCC</vt:lpstr>
      <vt:lpstr>MPEG’s V-PCC</vt:lpstr>
      <vt:lpstr>Problem of V-PCC</vt:lpstr>
      <vt:lpstr>Problem of V-PCC</vt:lpstr>
      <vt:lpstr>Problem of V-PCC</vt:lpstr>
      <vt:lpstr>PowerPoint Presentation</vt:lpstr>
      <vt:lpstr>Our Contribution</vt:lpstr>
      <vt:lpstr>Intuitions</vt:lpstr>
      <vt:lpstr>Intuitions</vt:lpstr>
      <vt:lpstr>Pipeline of Our Method</vt:lpstr>
      <vt:lpstr>Down-sampling</vt:lpstr>
      <vt:lpstr>Up-sampling</vt:lpstr>
      <vt:lpstr>Scaling</vt:lpstr>
      <vt:lpstr>Experiments</vt:lpstr>
      <vt:lpstr>PowerPoint Presentation</vt:lpstr>
      <vt:lpstr>PowerPoint Presentation</vt:lpstr>
      <vt:lpstr>Results –– RedAndBlack</vt:lpstr>
      <vt:lpstr>Results –– RedAndBlack</vt:lpstr>
      <vt:lpstr>Results –– RedAndBlack</vt:lpstr>
      <vt:lpstr>Results –– RedAndBlack</vt:lpstr>
      <vt:lpstr>Results –– RedAndBlack</vt:lpstr>
      <vt:lpstr>PowerPoint Presentation</vt:lpstr>
      <vt:lpstr>Computational Time</vt:lpstr>
      <vt:lpstr>Computational Time</vt:lpstr>
      <vt:lpstr>Computational Time</vt:lpstr>
      <vt:lpstr>Computational Time</vt:lpstr>
      <vt:lpstr>Computational Time</vt:lpstr>
      <vt:lpstr>Computational Time</vt:lpstr>
      <vt:lpstr>Conclusion</vt:lpstr>
      <vt:lpstr>Future Directions</vt:lpstr>
      <vt:lpstr>Thank you!!!</vt:lpstr>
      <vt:lpstr>2D V.S. 3D</vt:lpstr>
      <vt:lpstr>2D V.S. 3D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Enabling Low Bit-Rate MPEG V-PCC-encoded Volumetric Video Streaming with 3D Sub-sampling</dc:title>
  <cp:lastModifiedBy>Shi Yuang</cp:lastModifiedBy>
  <cp:revision>50</cp:revision>
  <cp:lastPrinted>2023-05-26T02:27:49Z</cp:lastPrinted>
  <dcterms:modified xsi:type="dcterms:W3CDTF">2023-08-24T05:25:38Z</dcterms:modified>
</cp:coreProperties>
</file>